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258" r:id="rId3"/>
    <p:sldId id="259" r:id="rId4"/>
    <p:sldId id="261" r:id="rId5"/>
    <p:sldId id="263" r:id="rId6"/>
    <p:sldId id="264" r:id="rId7"/>
    <p:sldId id="271" r:id="rId8"/>
    <p:sldId id="300" r:id="rId9"/>
    <p:sldId id="301" r:id="rId10"/>
    <p:sldId id="302" r:id="rId11"/>
    <p:sldId id="303" r:id="rId12"/>
    <p:sldId id="304" r:id="rId13"/>
    <p:sldId id="305" r:id="rId14"/>
    <p:sldId id="265"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90" r:id="rId32"/>
    <p:sldId id="291" r:id="rId33"/>
    <p:sldId id="288" r:id="rId34"/>
    <p:sldId id="289" r:id="rId35"/>
    <p:sldId id="297" r:id="rId36"/>
    <p:sldId id="270" r:id="rId37"/>
    <p:sldId id="298" r:id="rId38"/>
    <p:sldId id="299" r:id="rId39"/>
    <p:sldId id="292" r:id="rId40"/>
    <p:sldId id="294" r:id="rId41"/>
    <p:sldId id="296" r:id="rId4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74" d="100"/>
          <a:sy n="74" d="100"/>
        </p:scale>
        <p:origin x="5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029F3A-1BD2-461B-857F-BB4464E4B63B}" type="datetimeFigureOut">
              <a:rPr lang="fr-FR" smtClean="0"/>
              <a:t>09/11/2018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28B672-2C40-4FD4-BDAE-6EC3D07A206F}" type="slidenum">
              <a:rPr lang="fr-FR" smtClean="0"/>
              <a:t>‹N°›</a:t>
            </a:fld>
            <a:endParaRPr lang="fr-FR"/>
          </a:p>
        </p:txBody>
      </p:sp>
    </p:spTree>
    <p:extLst>
      <p:ext uri="{BB962C8B-B14F-4D97-AF65-F5344CB8AC3E}">
        <p14:creationId xmlns:p14="http://schemas.microsoft.com/office/powerpoint/2010/main" val="55825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E28B672-2C40-4FD4-BDAE-6EC3D07A206F}" type="slidenum">
              <a:rPr lang="fr-FR" smtClean="0"/>
              <a:t>2</a:t>
            </a:fld>
            <a:endParaRPr lang="fr-FR"/>
          </a:p>
        </p:txBody>
      </p:sp>
    </p:spTree>
    <p:extLst>
      <p:ext uri="{BB962C8B-B14F-4D97-AF65-F5344CB8AC3E}">
        <p14:creationId xmlns:p14="http://schemas.microsoft.com/office/powerpoint/2010/main" val="16876783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6324143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837519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3716997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039828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9009630-37B1-4918-AE6D-2ACA71DC47C2}" type="datetimeFigureOut">
              <a:rPr lang="fr-FR" smtClean="0"/>
              <a:t>09/11/2018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3389013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A9009630-37B1-4918-AE6D-2ACA71DC47C2}" type="datetimeFigureOut">
              <a:rPr lang="fr-FR" smtClean="0"/>
              <a:t>09/11/2018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829134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9009630-37B1-4918-AE6D-2ACA71DC47C2}" type="datetimeFigureOut">
              <a:rPr lang="fr-FR" smtClean="0"/>
              <a:t>09/11/2018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409329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051375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9009630-37B1-4918-AE6D-2ACA71DC47C2}" type="datetimeFigureOut">
              <a:rPr lang="fr-FR" smtClean="0"/>
              <a:t>09/11/2018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2695106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488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F4F6D46-3415-4399-A0F6-F60A0B1EFCD3}" type="slidenum">
              <a:rPr lang="fr-FR" smtClean="0"/>
              <a:t>‹N°›</a:t>
            </a:fld>
            <a:endParaRPr lang="fr-FR"/>
          </a:p>
        </p:txBody>
      </p:sp>
    </p:spTree>
    <p:extLst>
      <p:ext uri="{BB962C8B-B14F-4D97-AF65-F5344CB8AC3E}">
        <p14:creationId xmlns:p14="http://schemas.microsoft.com/office/powerpoint/2010/main" val="1206536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009630-37B1-4918-AE6D-2ACA71DC47C2}" type="datetimeFigureOut">
              <a:rPr lang="fr-FR" smtClean="0"/>
              <a:t>09/11/2018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F6D46-3415-4399-A0F6-F60A0B1EFCD3}" type="slidenum">
              <a:rPr lang="fr-FR" smtClean="0"/>
              <a:t>‹N°›</a:t>
            </a:fld>
            <a:endParaRPr lang="fr-FR"/>
          </a:p>
        </p:txBody>
      </p:sp>
    </p:spTree>
    <p:extLst>
      <p:ext uri="{BB962C8B-B14F-4D97-AF65-F5344CB8AC3E}">
        <p14:creationId xmlns:p14="http://schemas.microsoft.com/office/powerpoint/2010/main" val="42884647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jpe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hyperlink" Target="http://www.gutf.cm/" TargetMode="Externa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hyperlink" Target="http://www.au.org/" TargetMode="Externa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16.png"/><Relationship Id="rId1" Type="http://schemas.openxmlformats.org/officeDocument/2006/relationships/slideLayout" Target="../slideLayouts/slideLayout7.xml"/><Relationship Id="rId5" Type="http://schemas.microsoft.com/office/2007/relationships/hdphoto" Target="../media/hdphoto10.wdp"/><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8" Type="http://schemas.openxmlformats.org/officeDocument/2006/relationships/hyperlink" Target="https://web.facebook.com/OAPAABCS/" TargetMode="External"/><Relationship Id="rId3" Type="http://schemas.openxmlformats.org/officeDocument/2006/relationships/image" Target="../media/image19.gif"/><Relationship Id="rId7" Type="http://schemas.openxmlformats.org/officeDocument/2006/relationships/hyperlink" Target="http://www.doingbusinessafrica.com/" TargetMode="External"/><Relationship Id="rId2" Type="http://schemas.openxmlformats.org/officeDocument/2006/relationships/image" Target="../media/image18.jpeg"/><Relationship Id="rId1" Type="http://schemas.openxmlformats.org/officeDocument/2006/relationships/slideLayout" Target="../slideLayouts/slideLayout3.xml"/><Relationship Id="rId6" Type="http://schemas.openxmlformats.org/officeDocument/2006/relationships/hyperlink" Target="http://www.oapa-abcs.org/" TargetMode="External"/><Relationship Id="rId5" Type="http://schemas.openxmlformats.org/officeDocument/2006/relationships/image" Target="../media/image3.jpeg"/><Relationship Id="rId4" Type="http://schemas.openxmlformats.org/officeDocument/2006/relationships/image" Target="../media/image20.png"/><Relationship Id="rId9" Type="http://schemas.openxmlformats.org/officeDocument/2006/relationships/hyperlink" Target="https://www.linkedin.com/company/oapaab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6618427" y="310872"/>
            <a:ext cx="4183239" cy="5377005"/>
          </a:xfrm>
          <a:prstGeom prst="rect">
            <a:avLst/>
          </a:prstGeom>
          <a:ln>
            <a:noFill/>
          </a:ln>
          <a:effectLst>
            <a:outerShdw blurRad="292100" dist="139700" dir="2700000" algn="tl" rotWithShape="0">
              <a:srgbClr val="333333">
                <a:alpha val="65000"/>
              </a:srgbClr>
            </a:outerShdw>
          </a:effectLst>
        </p:spPr>
      </p:pic>
      <p:pic>
        <p:nvPicPr>
          <p:cNvPr id="5" name="Image 4"/>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1994298" y="310872"/>
            <a:ext cx="4183240" cy="5377005"/>
          </a:xfrm>
          <a:prstGeom prst="rect">
            <a:avLst/>
          </a:prstGeom>
          <a:ln>
            <a:noFill/>
          </a:ln>
          <a:effectLst>
            <a:outerShdw blurRad="292100" dist="139700" dir="2700000" algn="tl" rotWithShape="0">
              <a:srgbClr val="333333">
                <a:alpha val="65000"/>
              </a:srgbClr>
            </a:outerShdw>
          </a:effectLst>
        </p:spPr>
      </p:pic>
      <p:sp>
        <p:nvSpPr>
          <p:cNvPr id="9" name="Sous-titre 2"/>
          <p:cNvSpPr txBox="1">
            <a:spLocks/>
          </p:cNvSpPr>
          <p:nvPr/>
        </p:nvSpPr>
        <p:spPr>
          <a:xfrm>
            <a:off x="3859506" y="5802285"/>
            <a:ext cx="5144814" cy="819232"/>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fr-FR" b="1" dirty="0" smtClean="0">
                <a:solidFill>
                  <a:schemeClr val="bg1"/>
                </a:solidFill>
                <a:latin typeface="Aharoni" panose="02010803020104030203" pitchFamily="2" charset="-79"/>
                <a:cs typeface="Aharoni" panose="02010803020104030203" pitchFamily="2" charset="-79"/>
              </a:rPr>
              <a:t>Pr. Justine DIFFO TCHUNKAM</a:t>
            </a:r>
          </a:p>
          <a:p>
            <a:r>
              <a:rPr lang="fr-FR" sz="1600" b="1" i="1" dirty="0" smtClean="0">
                <a:solidFill>
                  <a:schemeClr val="bg1"/>
                </a:solidFill>
                <a:latin typeface="Aharoni" panose="02010803020104030203" pitchFamily="2" charset="-79"/>
                <a:cs typeface="Aharoni" panose="02010803020104030203" pitchFamily="2" charset="-79"/>
              </a:rPr>
              <a:t>Maitre de Conférences des Universités</a:t>
            </a:r>
            <a:endParaRPr lang="fr-FR" sz="1600" b="1" i="1" dirty="0">
              <a:solidFill>
                <a:schemeClr val="bg1"/>
              </a:solidFill>
              <a:latin typeface="Aharoni" panose="02010803020104030203" pitchFamily="2" charset="-79"/>
              <a:cs typeface="Aharoni" panose="02010803020104030203" pitchFamily="2" charset="-79"/>
            </a:endParaRPr>
          </a:p>
        </p:txBody>
      </p:sp>
      <p:grpSp>
        <p:nvGrpSpPr>
          <p:cNvPr id="6" name="Groupe 5"/>
          <p:cNvGrpSpPr/>
          <p:nvPr/>
        </p:nvGrpSpPr>
        <p:grpSpPr>
          <a:xfrm>
            <a:off x="15498" y="6598905"/>
            <a:ext cx="12176503" cy="294647"/>
            <a:chOff x="15498" y="6598905"/>
            <a:chExt cx="12176503" cy="294647"/>
          </a:xfrm>
        </p:grpSpPr>
        <p:pic>
          <p:nvPicPr>
            <p:cNvPr id="7" name="Image 6" descr="drapeaux 2"/>
            <p:cNvPicPr/>
            <p:nvPr/>
          </p:nvPicPr>
          <p:blipFill>
            <a:blip r:embed="rId6">
              <a:lum bright="6000" contrast="-24000"/>
            </a:blip>
            <a:srcRect/>
            <a:stretch>
              <a:fillRect/>
            </a:stretch>
          </p:blipFill>
          <p:spPr>
            <a:xfrm>
              <a:off x="15498" y="6598905"/>
              <a:ext cx="5912677" cy="259095"/>
            </a:xfrm>
            <a:prstGeom prst="rect">
              <a:avLst/>
            </a:prstGeom>
            <a:noFill/>
            <a:ln>
              <a:noFill/>
              <a:prstDash/>
            </a:ln>
          </p:spPr>
        </p:pic>
        <p:pic>
          <p:nvPicPr>
            <p:cNvPr id="8" name="Image 7" descr="drapeaux 2"/>
            <p:cNvPicPr/>
            <p:nvPr/>
          </p:nvPicPr>
          <p:blipFill>
            <a:blip r:embed="rId6">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9294563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38200" y="2756079"/>
            <a:ext cx="10515600" cy="3219719"/>
          </a:xfrm>
          <a:solidFill>
            <a:schemeClr val="bg1">
              <a:lumMod val="95000"/>
            </a:schemeClr>
          </a:solidFill>
        </p:spPr>
        <p:txBody>
          <a:bodyPr>
            <a:normAutofit fontScale="92500"/>
          </a:bodyPr>
          <a:lstStyle/>
          <a:p>
            <a:pPr marL="0" indent="0" algn="ctr">
              <a:buNone/>
            </a:pPr>
            <a:r>
              <a:rPr lang="fr-FR" sz="2600" b="1" dirty="0" smtClean="0">
                <a:solidFill>
                  <a:schemeClr val="accent5"/>
                </a:solidFill>
              </a:rPr>
              <a:t>« Il nous faudra améliorer l’environnement des affaires, en assurant aux acteurs économiques une sécurité juridique convenable, un traitement fiscal équitable et de meilleures garanties pour les investissements. L’établissement d’un climat de confiance entre l’Etat et le secteur privé, qui pourrait donner naissance à un véritable partenariat, serait une donnée essentielle à la croissance »</a:t>
            </a:r>
          </a:p>
          <a:p>
            <a:pPr marL="0" indent="0" algn="ctr">
              <a:buNone/>
            </a:pPr>
            <a:r>
              <a:rPr lang="fr-FR" i="1" smtClean="0"/>
              <a:t>Extrait </a:t>
            </a:r>
            <a:r>
              <a:rPr lang="fr-FR" i="1" dirty="0" smtClean="0"/>
              <a:t>de l’adresse du Chef de l’Etat, Son Excellence Monsieur Paul BIYA, à la Nation le 31 décembre 2006</a:t>
            </a:r>
          </a:p>
          <a:p>
            <a:pPr marL="0" indent="0" algn="ctr">
              <a:buNone/>
            </a:pPr>
            <a:r>
              <a:rPr lang="fr-FR" b="1" dirty="0" smtClean="0">
                <a:solidFill>
                  <a:srgbClr val="FF0000"/>
                </a:solidFill>
              </a:rPr>
              <a:t>Yaoundé, Hilton </a:t>
            </a:r>
            <a:r>
              <a:rPr lang="fr-FR" b="1" dirty="0" err="1" smtClean="0">
                <a:solidFill>
                  <a:srgbClr val="FF0000"/>
                </a:solidFill>
              </a:rPr>
              <a:t>Hotel</a:t>
            </a:r>
            <a:r>
              <a:rPr lang="fr-FR" b="1" dirty="0" smtClean="0">
                <a:solidFill>
                  <a:srgbClr val="FF0000"/>
                </a:solidFill>
              </a:rPr>
              <a:t>, 31 juillet 2018</a:t>
            </a:r>
            <a:endParaRPr lang="fr-FR" b="1" dirty="0">
              <a:solidFill>
                <a:srgbClr val="FF0000"/>
              </a:solidFill>
            </a:endParaRPr>
          </a:p>
        </p:txBody>
      </p:sp>
      <p:sp>
        <p:nvSpPr>
          <p:cNvPr id="4" name="Titre 1"/>
          <p:cNvSpPr txBox="1">
            <a:spLocks/>
          </p:cNvSpPr>
          <p:nvPr/>
        </p:nvSpPr>
        <p:spPr>
          <a:xfrm>
            <a:off x="972449" y="312636"/>
            <a:ext cx="10629629" cy="12109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200" b="1" dirty="0" smtClean="0">
                <a:latin typeface="Times New Roman" panose="02020603050405020304" pitchFamily="18" charset="0"/>
                <a:cs typeface="Times New Roman" panose="02020603050405020304" pitchFamily="18" charset="0"/>
              </a:rPr>
              <a:t>25</a:t>
            </a:r>
            <a:r>
              <a:rPr lang="fr-FR" sz="3200" b="1" baseline="30000" dirty="0" smtClean="0">
                <a:latin typeface="Times New Roman" panose="02020603050405020304" pitchFamily="18" charset="0"/>
                <a:cs typeface="Times New Roman" panose="02020603050405020304" pitchFamily="18" charset="0"/>
              </a:rPr>
              <a:t>e</a:t>
            </a:r>
            <a:r>
              <a:rPr lang="fr-FR" sz="3200" b="1" dirty="0" smtClean="0">
                <a:latin typeface="Times New Roman" panose="02020603050405020304" pitchFamily="18" charset="0"/>
                <a:cs typeface="Times New Roman" panose="02020603050405020304" pitchFamily="18" charset="0"/>
              </a:rPr>
              <a:t> Anniversaire de l’OHADA au Cameroun sous le Label</a:t>
            </a:r>
          </a:p>
          <a:p>
            <a:pPr algn="ctr"/>
            <a:r>
              <a:rPr lang="fr-FR" sz="3200" b="1" dirty="0" smtClean="0">
                <a:solidFill>
                  <a:srgbClr val="7030A0"/>
                </a:solidFill>
                <a:latin typeface="Aharoni" panose="02010803020104030203" pitchFamily="2" charset="-79"/>
                <a:cs typeface="Aharoni" panose="02010803020104030203" pitchFamily="2" charset="-79"/>
              </a:rPr>
              <a:t>DOING BUSINESS IN AFRICA </a:t>
            </a:r>
            <a:endParaRPr lang="fr-FR" sz="3200" b="1" dirty="0">
              <a:solidFill>
                <a:srgbClr val="7030A0"/>
              </a:solidFill>
              <a:latin typeface="Aharoni" panose="02010803020104030203" pitchFamily="2" charset="-79"/>
              <a:cs typeface="Aharoni" panose="02010803020104030203" pitchFamily="2" charset="-79"/>
            </a:endParaRPr>
          </a:p>
        </p:txBody>
      </p:sp>
      <p:sp>
        <p:nvSpPr>
          <p:cNvPr id="5" name="Sous-titre 2"/>
          <p:cNvSpPr txBox="1">
            <a:spLocks/>
          </p:cNvSpPr>
          <p:nvPr/>
        </p:nvSpPr>
        <p:spPr>
          <a:xfrm>
            <a:off x="971644" y="1559170"/>
            <a:ext cx="10248712" cy="874110"/>
          </a:xfrm>
          <a:prstGeom prst="rect">
            <a:avLst/>
          </a:prstGeom>
          <a:no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b="1" dirty="0" smtClean="0">
                <a:latin typeface="Aharoni" panose="02010803020104030203" pitchFamily="2" charset="-79"/>
                <a:cs typeface="Aharoni" panose="02010803020104030203" pitchFamily="2" charset="-79"/>
              </a:rPr>
              <a:t>Analyse des performances du Cameroun sur les dix dernières années (2008-2017)</a:t>
            </a:r>
            <a:endParaRPr lang="fr-FR" b="1" dirty="0">
              <a:latin typeface="Aharoni" panose="02010803020104030203" pitchFamily="2" charset="-79"/>
              <a:cs typeface="Aharoni" panose="02010803020104030203" pitchFamily="2" charset="-79"/>
            </a:endParaRPr>
          </a:p>
        </p:txBody>
      </p:sp>
      <p:sp>
        <p:nvSpPr>
          <p:cNvPr id="6" name="Sous-titre 2"/>
          <p:cNvSpPr txBox="1">
            <a:spLocks/>
          </p:cNvSpPr>
          <p:nvPr/>
        </p:nvSpPr>
        <p:spPr>
          <a:xfrm>
            <a:off x="838200" y="1996225"/>
            <a:ext cx="10898129" cy="630508"/>
          </a:xfrm>
          <a:prstGeom prst="rect">
            <a:avLst/>
          </a:prstGeom>
          <a:noFill/>
          <a:ln>
            <a:noFill/>
          </a:ln>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fr-FR" sz="2000" i="1" dirty="0" smtClean="0">
              <a:solidFill>
                <a:schemeClr val="accent5"/>
              </a:solidFill>
              <a:latin typeface="Aharoni" panose="02010803020104030203" pitchFamily="2" charset="-79"/>
              <a:cs typeface="Aharoni" panose="02010803020104030203" pitchFamily="2" charset="-79"/>
            </a:endParaRPr>
          </a:p>
          <a:p>
            <a:r>
              <a:rPr lang="fr-FR" sz="2000" i="1" dirty="0" smtClean="0">
                <a:solidFill>
                  <a:schemeClr val="accent5"/>
                </a:solidFill>
                <a:latin typeface="Aharoni" panose="02010803020104030203" pitchFamily="2" charset="-79"/>
                <a:cs typeface="Aharoni" panose="02010803020104030203" pitchFamily="2" charset="-79"/>
              </a:rPr>
              <a:t>Que pouvons nous faire, ENSEMBLE, pour améliorer le climat des affaires au Cameroun ?</a:t>
            </a:r>
            <a:endParaRPr lang="fr-FR" sz="2000" i="1" dirty="0">
              <a:solidFill>
                <a:schemeClr val="accent5"/>
              </a:solidFill>
              <a:latin typeface="Aharoni" panose="02010803020104030203" pitchFamily="2" charset="-79"/>
              <a:cs typeface="Aharoni" panose="02010803020104030203" pitchFamily="2" charset="-79"/>
            </a:endParaRPr>
          </a:p>
        </p:txBody>
      </p:sp>
      <p:grpSp>
        <p:nvGrpSpPr>
          <p:cNvPr id="2" name="Groupe 1"/>
          <p:cNvGrpSpPr/>
          <p:nvPr/>
        </p:nvGrpSpPr>
        <p:grpSpPr>
          <a:xfrm>
            <a:off x="15498" y="6598905"/>
            <a:ext cx="12176503" cy="294647"/>
            <a:chOff x="15498" y="6598905"/>
            <a:chExt cx="12176503" cy="294647"/>
          </a:xfrm>
        </p:grpSpPr>
        <p:pic>
          <p:nvPicPr>
            <p:cNvPr id="7" name="Image 6"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8" name="Image 7"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40651985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8200" y="365125"/>
            <a:ext cx="10515600" cy="766251"/>
          </a:xfrm>
        </p:spPr>
        <p:txBody>
          <a:bodyPr vert="horz" lIns="91440" tIns="45720" rIns="91440" bIns="45720" rtlCol="0" anchor="b">
            <a:noAutofit/>
          </a:bodyPr>
          <a:lstStyle/>
          <a:p>
            <a:r>
              <a:rPr lang="fr-FR" b="1" dirty="0">
                <a:solidFill>
                  <a:schemeClr val="accent5"/>
                </a:solidFill>
                <a:latin typeface="Aharoni" panose="02010803020104030203" pitchFamily="2" charset="-79"/>
                <a:cs typeface="Aharoni" panose="02010803020104030203" pitchFamily="2" charset="-79"/>
              </a:rPr>
              <a:t>PLAN DE PRESENTATION DE </a:t>
            </a:r>
            <a:r>
              <a:rPr lang="fr-FR" b="1" dirty="0" smtClean="0">
                <a:solidFill>
                  <a:schemeClr val="accent5"/>
                </a:solidFill>
                <a:latin typeface="Aharoni" panose="02010803020104030203" pitchFamily="2" charset="-79"/>
                <a:cs typeface="Aharoni" panose="02010803020104030203" pitchFamily="2" charset="-79"/>
              </a:rPr>
              <a:t>L’EXPOSE</a:t>
            </a:r>
            <a:endParaRPr lang="fr-FR" b="1" dirty="0">
              <a:solidFill>
                <a:schemeClr val="accent5"/>
              </a:solidFill>
              <a:latin typeface="Aharoni" panose="02010803020104030203" pitchFamily="2" charset="-79"/>
              <a:cs typeface="Aharoni" panose="02010803020104030203" pitchFamily="2" charset="-79"/>
            </a:endParaRPr>
          </a:p>
        </p:txBody>
      </p:sp>
      <p:sp>
        <p:nvSpPr>
          <p:cNvPr id="3" name="Espace réservé du contenu 2"/>
          <p:cNvSpPr>
            <a:spLocks noGrp="1"/>
          </p:cNvSpPr>
          <p:nvPr>
            <p:ph idx="1"/>
          </p:nvPr>
        </p:nvSpPr>
        <p:spPr>
          <a:xfrm>
            <a:off x="1254222" y="1517621"/>
            <a:ext cx="9963391" cy="4950911"/>
          </a:xfrm>
        </p:spPr>
        <p:txBody>
          <a:bodyPr>
            <a:normAutofit/>
          </a:bodyPr>
          <a:lstStyle/>
          <a:p>
            <a:pPr marL="514350" indent="-514350">
              <a:buFont typeface="+mj-lt"/>
              <a:buAutoNum type="arabicPeriod"/>
            </a:pPr>
            <a:r>
              <a:rPr lang="fr-FR" sz="3200" dirty="0">
                <a:latin typeface="Berlin Sans FB" panose="020E0602020502020306" pitchFamily="34" charset="0"/>
              </a:rPr>
              <a:t>Constats  </a:t>
            </a:r>
            <a:r>
              <a:rPr lang="fr-FR" sz="3200" dirty="0">
                <a:solidFill>
                  <a:schemeClr val="accent5"/>
                </a:solidFill>
                <a:latin typeface="Berlin Sans FB" panose="020E0602020502020306" pitchFamily="34" charset="0"/>
              </a:rPr>
              <a:t>.4</a:t>
            </a:r>
          </a:p>
          <a:p>
            <a:pPr marL="514350" indent="-514350">
              <a:buFont typeface="+mj-lt"/>
              <a:buAutoNum type="arabicPeriod"/>
            </a:pPr>
            <a:r>
              <a:rPr lang="fr-FR" sz="3200" dirty="0">
                <a:latin typeface="Berlin Sans FB" panose="020E0602020502020306" pitchFamily="34" charset="0"/>
              </a:rPr>
              <a:t>Démarche méthodologique  </a:t>
            </a:r>
            <a:r>
              <a:rPr lang="fr-FR" sz="3200" dirty="0">
                <a:solidFill>
                  <a:schemeClr val="accent5"/>
                </a:solidFill>
                <a:latin typeface="Berlin Sans FB" panose="020E0602020502020306" pitchFamily="34" charset="0"/>
              </a:rPr>
              <a:t>.8</a:t>
            </a:r>
          </a:p>
          <a:p>
            <a:pPr marL="514350" indent="-514350">
              <a:buFont typeface="+mj-lt"/>
              <a:buAutoNum type="arabicPeriod"/>
            </a:pPr>
            <a:r>
              <a:rPr lang="fr-FR" sz="3200" dirty="0">
                <a:latin typeface="Berlin Sans FB" panose="020E0602020502020306" pitchFamily="34" charset="0"/>
              </a:rPr>
              <a:t>Analyse des performances du Cameroun par domaine  </a:t>
            </a:r>
            <a:r>
              <a:rPr lang="fr-FR" sz="3200" dirty="0" err="1">
                <a:latin typeface="Berlin Sans FB" panose="020E0602020502020306" pitchFamily="34" charset="0"/>
              </a:rPr>
              <a:t>Doing</a:t>
            </a:r>
            <a:r>
              <a:rPr lang="fr-FR" sz="3200" dirty="0">
                <a:latin typeface="Berlin Sans FB" panose="020E0602020502020306" pitchFamily="34" charset="0"/>
              </a:rPr>
              <a:t> Business : cibles – défis à relever - leviers  </a:t>
            </a:r>
            <a:r>
              <a:rPr lang="fr-FR" sz="3200" dirty="0">
                <a:solidFill>
                  <a:schemeClr val="accent5"/>
                </a:solidFill>
                <a:latin typeface="Berlin Sans FB" panose="020E0602020502020306" pitchFamily="34" charset="0"/>
              </a:rPr>
              <a:t>.</a:t>
            </a:r>
            <a:r>
              <a:rPr lang="fr-FR" sz="3200" dirty="0" smtClean="0">
                <a:solidFill>
                  <a:schemeClr val="accent5"/>
                </a:solidFill>
                <a:latin typeface="Berlin Sans FB" panose="020E0602020502020306" pitchFamily="34" charset="0"/>
              </a:rPr>
              <a:t>13</a:t>
            </a:r>
            <a:endParaRPr lang="fr-FR" sz="3200" dirty="0">
              <a:solidFill>
                <a:schemeClr val="accent5"/>
              </a:solidFill>
              <a:latin typeface="Berlin Sans FB" panose="020E0602020502020306" pitchFamily="34" charset="0"/>
            </a:endParaRPr>
          </a:p>
          <a:p>
            <a:pPr marL="514350" indent="-514350">
              <a:buFont typeface="+mj-lt"/>
              <a:buAutoNum type="arabicPeriod"/>
            </a:pPr>
            <a:r>
              <a:rPr lang="fr-FR" sz="3200" dirty="0" smtClean="0">
                <a:latin typeface="Berlin Sans FB" panose="020E0602020502020306" pitchFamily="34" charset="0"/>
              </a:rPr>
              <a:t>Que retenir de l’approche DBA ? </a:t>
            </a:r>
            <a:r>
              <a:rPr lang="fr-FR" sz="3200" dirty="0" smtClean="0">
                <a:solidFill>
                  <a:schemeClr val="accent5"/>
                </a:solidFill>
                <a:latin typeface="Berlin Sans FB" panose="020E0602020502020306" pitchFamily="34" charset="0"/>
              </a:rPr>
              <a:t>.35</a:t>
            </a:r>
            <a:endParaRPr lang="fr-FR" sz="3200" dirty="0">
              <a:solidFill>
                <a:schemeClr val="accent5"/>
              </a:solidFill>
              <a:latin typeface="Berlin Sans FB" panose="020E0602020502020306" pitchFamily="34" charset="0"/>
            </a:endParaRPr>
          </a:p>
          <a:p>
            <a:pPr marL="514350" indent="-514350">
              <a:buFont typeface="+mj-lt"/>
              <a:buAutoNum type="arabicPeriod"/>
            </a:pPr>
            <a:r>
              <a:rPr lang="fr-FR" sz="3200" dirty="0" smtClean="0">
                <a:latin typeface="Berlin Sans FB" panose="020E0602020502020306" pitchFamily="34" charset="0"/>
              </a:rPr>
              <a:t>Profilage des recommandations ciblées « efficience, sécurité et compétitivité » </a:t>
            </a:r>
            <a:r>
              <a:rPr lang="fr-FR" sz="3200" dirty="0" smtClean="0">
                <a:solidFill>
                  <a:schemeClr val="accent5"/>
                </a:solidFill>
                <a:latin typeface="Berlin Sans FB" panose="020E0602020502020306" pitchFamily="34" charset="0"/>
              </a:rPr>
              <a:t>.38</a:t>
            </a:r>
            <a:endParaRPr lang="fr-FR" sz="3200" dirty="0">
              <a:solidFill>
                <a:schemeClr val="accent5"/>
              </a:solidFill>
              <a:latin typeface="Berlin Sans FB" panose="020E0602020502020306" pitchFamily="34" charset="0"/>
            </a:endParaRPr>
          </a:p>
          <a:p>
            <a:pPr marL="514350" indent="-514350">
              <a:buFont typeface="+mj-lt"/>
              <a:buAutoNum type="arabicPeriod"/>
            </a:pPr>
            <a:r>
              <a:rPr lang="fr-FR" sz="3200" dirty="0" smtClean="0">
                <a:latin typeface="Berlin Sans FB" panose="020E0602020502020306" pitchFamily="34" charset="0"/>
              </a:rPr>
              <a:t>Recherche </a:t>
            </a:r>
            <a:r>
              <a:rPr lang="fr-FR" sz="3200" dirty="0">
                <a:latin typeface="Berlin Sans FB" panose="020E0602020502020306" pitchFamily="34" charset="0"/>
              </a:rPr>
              <a:t>collaborative </a:t>
            </a:r>
            <a:r>
              <a:rPr lang="fr-FR" sz="3200" dirty="0" smtClean="0">
                <a:latin typeface="Berlin Sans FB" panose="020E0602020502020306" pitchFamily="34" charset="0"/>
              </a:rPr>
              <a:t>DBA 2020  </a:t>
            </a:r>
            <a:r>
              <a:rPr lang="fr-FR" sz="3200">
                <a:solidFill>
                  <a:schemeClr val="accent5"/>
                </a:solidFill>
                <a:latin typeface="Berlin Sans FB" panose="020E0602020502020306" pitchFamily="34" charset="0"/>
              </a:rPr>
              <a:t>.</a:t>
            </a:r>
            <a:r>
              <a:rPr lang="fr-FR" sz="3200" smtClean="0">
                <a:solidFill>
                  <a:schemeClr val="accent5"/>
                </a:solidFill>
                <a:latin typeface="Berlin Sans FB" panose="020E0602020502020306" pitchFamily="34" charset="0"/>
              </a:rPr>
              <a:t>39</a:t>
            </a:r>
            <a:endParaRPr lang="fr-FR" sz="3200" dirty="0">
              <a:solidFill>
                <a:schemeClr val="accent5"/>
              </a:solidFill>
              <a:latin typeface="Berlin Sans FB" panose="020E0602020502020306" pitchFamily="34" charset="0"/>
            </a:endParaRPr>
          </a:p>
          <a:p>
            <a:pPr marL="0" indent="0">
              <a:buNone/>
            </a:pPr>
            <a:endParaRPr lang="fr-FR" sz="3200" dirty="0">
              <a:latin typeface="Berlin Sans FB" panose="020E0602020502020306" pitchFamily="34" charset="0"/>
            </a:endParaRPr>
          </a:p>
        </p:txBody>
      </p:sp>
      <p:grpSp>
        <p:nvGrpSpPr>
          <p:cNvPr id="4" name="Groupe 3"/>
          <p:cNvGrpSpPr/>
          <p:nvPr/>
        </p:nvGrpSpPr>
        <p:grpSpPr>
          <a:xfrm>
            <a:off x="15498" y="6598905"/>
            <a:ext cx="12176503" cy="294647"/>
            <a:chOff x="15498" y="6598905"/>
            <a:chExt cx="12176503" cy="294647"/>
          </a:xfrm>
        </p:grpSpPr>
        <p:pic>
          <p:nvPicPr>
            <p:cNvPr id="5" name="Image 4"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6" name="Image 5"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29433858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1850" y="750707"/>
            <a:ext cx="10515600" cy="1188654"/>
          </a:xfrm>
        </p:spPr>
        <p:txBody>
          <a:bodyPr>
            <a:normAutofit/>
          </a:bodyPr>
          <a:lstStyle/>
          <a:p>
            <a:pPr algn="ctr"/>
            <a:r>
              <a:rPr lang="fr-FR" b="1" dirty="0" smtClean="0">
                <a:solidFill>
                  <a:schemeClr val="bg1"/>
                </a:solidFill>
                <a:latin typeface="Aharoni" panose="02010803020104030203" pitchFamily="2" charset="-79"/>
                <a:cs typeface="Aharoni" panose="02010803020104030203" pitchFamily="2" charset="-79"/>
              </a:rPr>
              <a:t>1. CONSTATS</a:t>
            </a:r>
            <a:endParaRPr lang="fr-FR" b="1" dirty="0">
              <a:solidFill>
                <a:srgbClr val="7030A0"/>
              </a:solidFill>
              <a:latin typeface="Aharoni" panose="02010803020104030203" pitchFamily="2" charset="-79"/>
              <a:cs typeface="Aharoni" panose="02010803020104030203" pitchFamily="2" charset="-79"/>
            </a:endParaRPr>
          </a:p>
        </p:txBody>
      </p:sp>
      <p:sp>
        <p:nvSpPr>
          <p:cNvPr id="4" name="Titre 1"/>
          <p:cNvSpPr txBox="1">
            <a:spLocks/>
          </p:cNvSpPr>
          <p:nvPr/>
        </p:nvSpPr>
        <p:spPr>
          <a:xfrm>
            <a:off x="1039880" y="2133913"/>
            <a:ext cx="10099540" cy="38418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600" b="1" dirty="0" smtClean="0">
                <a:solidFill>
                  <a:schemeClr val="accent4"/>
                </a:solidFill>
                <a:latin typeface="Aharoni" panose="02010803020104030203" pitchFamily="2" charset="-79"/>
                <a:cs typeface="Aharoni" panose="02010803020104030203" pitchFamily="2" charset="-79"/>
              </a:rPr>
              <a:t>Constat 1</a:t>
            </a:r>
            <a:r>
              <a:rPr lang="fr-FR" sz="3600" b="1" dirty="0" smtClean="0">
                <a:solidFill>
                  <a:schemeClr val="bg1"/>
                </a:solidFill>
                <a:latin typeface="Aharoni" panose="02010803020104030203" pitchFamily="2" charset="-79"/>
                <a:cs typeface="Aharoni" panose="02010803020104030203" pitchFamily="2" charset="-79"/>
              </a:rPr>
              <a:t> : Positionnement </a:t>
            </a:r>
            <a:r>
              <a:rPr lang="fr-FR" sz="3600" b="1" dirty="0">
                <a:solidFill>
                  <a:schemeClr val="bg1"/>
                </a:solidFill>
                <a:latin typeface="Aharoni" panose="02010803020104030203" pitchFamily="2" charset="-79"/>
                <a:cs typeface="Aharoni" panose="02010803020104030203" pitchFamily="2" charset="-79"/>
              </a:rPr>
              <a:t>du Cameroun </a:t>
            </a:r>
            <a:endParaRPr lang="fr-FR" sz="3600" b="1" dirty="0" smtClean="0">
              <a:solidFill>
                <a:schemeClr val="bg1"/>
              </a:solidFill>
              <a:latin typeface="Aharoni" panose="02010803020104030203" pitchFamily="2" charset="-79"/>
              <a:cs typeface="Aharoni" panose="02010803020104030203" pitchFamily="2" charset="-79"/>
            </a:endParaRPr>
          </a:p>
          <a:p>
            <a:pPr algn="ctr"/>
            <a:r>
              <a:rPr lang="fr-FR" sz="3600" b="1" dirty="0">
                <a:solidFill>
                  <a:schemeClr val="bg1"/>
                </a:solidFill>
                <a:latin typeface="Aharoni" panose="02010803020104030203" pitchFamily="2" charset="-79"/>
                <a:cs typeface="Aharoni" panose="02010803020104030203" pitchFamily="2" charset="-79"/>
              </a:rPr>
              <a:t>e</a:t>
            </a:r>
            <a:r>
              <a:rPr lang="fr-FR" sz="3600" b="1" dirty="0" smtClean="0">
                <a:solidFill>
                  <a:schemeClr val="bg1"/>
                </a:solidFill>
                <a:latin typeface="Aharoni" panose="02010803020104030203" pitchFamily="2" charset="-79"/>
                <a:cs typeface="Aharoni" panose="02010803020104030203" pitchFamily="2" charset="-79"/>
              </a:rPr>
              <a:t>ntre </a:t>
            </a:r>
            <a:r>
              <a:rPr lang="fr-FR" sz="3600" b="1" dirty="0">
                <a:solidFill>
                  <a:schemeClr val="bg1"/>
                </a:solidFill>
                <a:latin typeface="Aharoni" panose="02010803020104030203" pitchFamily="2" charset="-79"/>
                <a:cs typeface="Aharoni" panose="02010803020104030203" pitchFamily="2" charset="-79"/>
              </a:rPr>
              <a:t>2008 </a:t>
            </a:r>
            <a:r>
              <a:rPr lang="fr-FR" sz="3600" b="1" dirty="0" smtClean="0">
                <a:solidFill>
                  <a:schemeClr val="bg1"/>
                </a:solidFill>
                <a:latin typeface="Aharoni" panose="02010803020104030203" pitchFamily="2" charset="-79"/>
                <a:cs typeface="Aharoni" panose="02010803020104030203" pitchFamily="2" charset="-79"/>
              </a:rPr>
              <a:t>et </a:t>
            </a:r>
            <a:r>
              <a:rPr lang="fr-FR" sz="3600" b="1" dirty="0">
                <a:solidFill>
                  <a:schemeClr val="bg1"/>
                </a:solidFill>
                <a:latin typeface="Aharoni" panose="02010803020104030203" pitchFamily="2" charset="-79"/>
                <a:cs typeface="Aharoni" panose="02010803020104030203" pitchFamily="2" charset="-79"/>
              </a:rPr>
              <a:t>2017 </a:t>
            </a:r>
            <a:endParaRPr lang="fr-FR" sz="3600" b="1" dirty="0" smtClean="0">
              <a:solidFill>
                <a:schemeClr val="bg1"/>
              </a:solidFill>
              <a:latin typeface="Aharoni" panose="02010803020104030203" pitchFamily="2" charset="-79"/>
              <a:cs typeface="Aharoni" panose="02010803020104030203" pitchFamily="2" charset="-79"/>
            </a:endParaRPr>
          </a:p>
          <a:p>
            <a:pPr algn="ctr"/>
            <a:endParaRPr lang="fr-FR" sz="3600" b="1" dirty="0" smtClean="0">
              <a:solidFill>
                <a:schemeClr val="bg1"/>
              </a:solidFill>
              <a:latin typeface="Aharoni" panose="02010803020104030203" pitchFamily="2" charset="-79"/>
              <a:cs typeface="Aharoni" panose="02010803020104030203" pitchFamily="2" charset="-79"/>
            </a:endParaRPr>
          </a:p>
          <a:p>
            <a:pPr algn="ctr"/>
            <a:r>
              <a:rPr lang="fr-FR" sz="3600" b="1" dirty="0" smtClean="0">
                <a:solidFill>
                  <a:schemeClr val="accent4"/>
                </a:solidFill>
                <a:latin typeface="Aharoni" panose="02010803020104030203" pitchFamily="2" charset="-79"/>
                <a:cs typeface="Aharoni" panose="02010803020104030203" pitchFamily="2" charset="-79"/>
              </a:rPr>
              <a:t>Constat 2</a:t>
            </a:r>
            <a:r>
              <a:rPr lang="fr-FR" sz="3600" b="1" dirty="0" smtClean="0">
                <a:solidFill>
                  <a:schemeClr val="bg1"/>
                </a:solidFill>
                <a:latin typeface="Aharoni" panose="02010803020104030203" pitchFamily="2" charset="-79"/>
                <a:cs typeface="Aharoni" panose="02010803020104030203" pitchFamily="2" charset="-79"/>
              </a:rPr>
              <a:t> : </a:t>
            </a:r>
            <a:r>
              <a:rPr lang="fr-FR" sz="3600" b="1" dirty="0">
                <a:solidFill>
                  <a:schemeClr val="bg1"/>
                </a:solidFill>
                <a:latin typeface="Aharoni" panose="02010803020104030203" pitchFamily="2" charset="-79"/>
                <a:cs typeface="Aharoni" panose="02010803020104030203" pitchFamily="2" charset="-79"/>
              </a:rPr>
              <a:t>Classement DB du Cameroun par rapport aux pays de référence retenus par l’étude </a:t>
            </a:r>
          </a:p>
        </p:txBody>
      </p:sp>
    </p:spTree>
    <p:extLst>
      <p:ext uri="{BB962C8B-B14F-4D97-AF65-F5344CB8AC3E}">
        <p14:creationId xmlns:p14="http://schemas.microsoft.com/office/powerpoint/2010/main" val="3777932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756" y="1715338"/>
            <a:ext cx="11431133" cy="432182"/>
          </a:xfrm>
          <a:noFill/>
          <a:ln w="57150">
            <a:noFill/>
          </a:ln>
        </p:spPr>
        <p:txBody>
          <a:bodyPr>
            <a:normAutofit/>
          </a:bodyPr>
          <a:lstStyle/>
          <a:p>
            <a:pPr marL="0" indent="0">
              <a:buNone/>
            </a:pPr>
            <a:r>
              <a:rPr lang="fr-FR" sz="2400" b="1" dirty="0" smtClean="0"/>
              <a:t>Graphique 1. Evolution de l’indicateur sur le climat des affaires au Cameroun</a:t>
            </a:r>
          </a:p>
        </p:txBody>
      </p:sp>
      <p:sp>
        <p:nvSpPr>
          <p:cNvPr id="6" name="Titre 1"/>
          <p:cNvSpPr txBox="1">
            <a:spLocks/>
          </p:cNvSpPr>
          <p:nvPr/>
        </p:nvSpPr>
        <p:spPr>
          <a:xfrm>
            <a:off x="261444" y="1517268"/>
            <a:ext cx="11772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sz="3600" b="1" dirty="0"/>
          </a:p>
        </p:txBody>
      </p:sp>
      <p:sp>
        <p:nvSpPr>
          <p:cNvPr id="8" name="Espace réservé du contenu 2"/>
          <p:cNvSpPr txBox="1">
            <a:spLocks/>
          </p:cNvSpPr>
          <p:nvPr/>
        </p:nvSpPr>
        <p:spPr>
          <a:xfrm>
            <a:off x="0" y="6213466"/>
            <a:ext cx="7310890" cy="457881"/>
          </a:xfrm>
          <a:prstGeom prst="rect">
            <a:avLst/>
          </a:prstGeom>
          <a:noFill/>
          <a:ln w="5715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2000" b="1" dirty="0" smtClean="0"/>
              <a:t>Source : Rapport </a:t>
            </a:r>
            <a:r>
              <a:rPr lang="fr-FR" sz="2000" b="1" dirty="0" err="1"/>
              <a:t>Doing</a:t>
            </a:r>
            <a:r>
              <a:rPr lang="fr-FR" sz="2000" b="1" dirty="0"/>
              <a:t> Business de la Banque mondiale (2018) </a:t>
            </a:r>
          </a:p>
          <a:p>
            <a:pPr marL="0" indent="0" algn="ctr">
              <a:buNone/>
            </a:pPr>
            <a:r>
              <a:rPr lang="fr-FR" sz="2000" b="1" dirty="0"/>
              <a:t> 	</a:t>
            </a:r>
          </a:p>
        </p:txBody>
      </p:sp>
      <p:sp>
        <p:nvSpPr>
          <p:cNvPr id="4" name="Rectangle 3"/>
          <p:cNvSpPr/>
          <p:nvPr/>
        </p:nvSpPr>
        <p:spPr>
          <a:xfrm>
            <a:off x="28211" y="166958"/>
            <a:ext cx="12163789" cy="1508105"/>
          </a:xfrm>
          <a:prstGeom prst="rect">
            <a:avLst/>
          </a:prstGeom>
          <a:solidFill>
            <a:schemeClr val="accent4"/>
          </a:solidFill>
        </p:spPr>
        <p:txBody>
          <a:bodyPr wrap="square">
            <a:spAutoFit/>
          </a:bodyPr>
          <a:lstStyle/>
          <a:p>
            <a:pPr algn="ctr"/>
            <a:r>
              <a:rPr lang="fr-FR" sz="3200" b="1" dirty="0">
                <a:solidFill>
                  <a:schemeClr val="bg1"/>
                </a:solidFill>
                <a:latin typeface="Aharoni" panose="02010803020104030203" pitchFamily="2" charset="-79"/>
                <a:ea typeface="+mj-ea"/>
                <a:cs typeface="Aharoni" panose="02010803020104030203" pitchFamily="2" charset="-79"/>
              </a:rPr>
              <a:t>Constat 1 </a:t>
            </a:r>
            <a:r>
              <a:rPr lang="fr-FR" sz="2800" b="1" dirty="0">
                <a:latin typeface="Aharoni" panose="02010803020104030203" pitchFamily="2" charset="-79"/>
                <a:ea typeface="+mj-ea"/>
                <a:cs typeface="Aharoni" panose="02010803020104030203" pitchFamily="2" charset="-79"/>
              </a:rPr>
              <a:t>- Le Cameroun a progressé dans le classement </a:t>
            </a:r>
            <a:r>
              <a:rPr lang="fr-FR" sz="2800" b="1" dirty="0" err="1">
                <a:latin typeface="Aharoni" panose="02010803020104030203" pitchFamily="2" charset="-79"/>
                <a:ea typeface="+mj-ea"/>
                <a:cs typeface="Aharoni" panose="02010803020104030203" pitchFamily="2" charset="-79"/>
              </a:rPr>
              <a:t>Doing</a:t>
            </a:r>
            <a:r>
              <a:rPr lang="fr-FR" sz="2800" b="1" dirty="0">
                <a:latin typeface="Aharoni" panose="02010803020104030203" pitchFamily="2" charset="-79"/>
                <a:ea typeface="+mj-ea"/>
                <a:cs typeface="Aharoni" panose="02010803020104030203" pitchFamily="2" charset="-79"/>
              </a:rPr>
              <a:t> Business entre </a:t>
            </a:r>
            <a:r>
              <a:rPr lang="fr-FR" sz="3200" b="1" dirty="0">
                <a:latin typeface="Aharoni" panose="02010803020104030203" pitchFamily="2" charset="-79"/>
                <a:ea typeface="+mj-ea"/>
                <a:cs typeface="Aharoni" panose="02010803020104030203" pitchFamily="2" charset="-79"/>
              </a:rPr>
              <a:t>2008 </a:t>
            </a:r>
            <a:r>
              <a:rPr lang="fr-FR" sz="2800" b="1" dirty="0">
                <a:latin typeface="Aharoni" panose="02010803020104030203" pitchFamily="2" charset="-79"/>
                <a:ea typeface="+mj-ea"/>
                <a:cs typeface="Aharoni" panose="02010803020104030203" pitchFamily="2" charset="-79"/>
              </a:rPr>
              <a:t>et </a:t>
            </a:r>
            <a:r>
              <a:rPr lang="fr-FR" sz="3200" b="1" dirty="0">
                <a:latin typeface="Aharoni" panose="02010803020104030203" pitchFamily="2" charset="-79"/>
                <a:ea typeface="+mj-ea"/>
                <a:cs typeface="Aharoni" panose="02010803020104030203" pitchFamily="2" charset="-79"/>
              </a:rPr>
              <a:t>2017</a:t>
            </a:r>
            <a:r>
              <a:rPr lang="fr-FR" sz="2800" b="1" dirty="0">
                <a:latin typeface="Aharoni" panose="02010803020104030203" pitchFamily="2" charset="-79"/>
                <a:ea typeface="+mj-ea"/>
                <a:cs typeface="Aharoni" panose="02010803020104030203" pitchFamily="2" charset="-79"/>
              </a:rPr>
              <a:t>, passant de </a:t>
            </a:r>
            <a:r>
              <a:rPr lang="fr-FR" sz="3600" b="1" dirty="0">
                <a:solidFill>
                  <a:schemeClr val="bg1"/>
                </a:solidFill>
                <a:latin typeface="Aharoni" panose="02010803020104030203" pitchFamily="2" charset="-79"/>
                <a:ea typeface="+mj-ea"/>
                <a:cs typeface="Aharoni" panose="02010803020104030203" pitchFamily="2" charset="-79"/>
              </a:rPr>
              <a:t>39.59</a:t>
            </a:r>
            <a:r>
              <a:rPr lang="fr-FR" sz="2800" b="1" dirty="0">
                <a:latin typeface="Aharoni" panose="02010803020104030203" pitchFamily="2" charset="-79"/>
                <a:ea typeface="+mj-ea"/>
                <a:cs typeface="Aharoni" panose="02010803020104030203" pitchFamily="2" charset="-79"/>
              </a:rPr>
              <a:t> points à </a:t>
            </a:r>
            <a:r>
              <a:rPr lang="fr-FR" sz="3600" b="1" dirty="0">
                <a:solidFill>
                  <a:schemeClr val="bg1"/>
                </a:solidFill>
                <a:latin typeface="Aharoni" panose="02010803020104030203" pitchFamily="2" charset="-79"/>
                <a:ea typeface="+mj-ea"/>
                <a:cs typeface="Aharoni" panose="02010803020104030203" pitchFamily="2" charset="-79"/>
              </a:rPr>
              <a:t>47.23</a:t>
            </a:r>
            <a:r>
              <a:rPr lang="fr-FR" sz="2800" b="1" dirty="0">
                <a:latin typeface="Aharoni" panose="02010803020104030203" pitchFamily="2" charset="-79"/>
                <a:ea typeface="+mj-ea"/>
                <a:cs typeface="Aharoni" panose="02010803020104030203" pitchFamily="2" charset="-79"/>
              </a:rPr>
              <a:t> points.</a:t>
            </a:r>
          </a:p>
          <a:p>
            <a:pPr algn="ctr"/>
            <a:endParaRPr lang="fr-FR" sz="2400" dirty="0" smtClean="0"/>
          </a:p>
        </p:txBody>
      </p:sp>
      <p:sp>
        <p:nvSpPr>
          <p:cNvPr id="5" name="Rectangle 4"/>
          <p:cNvSpPr/>
          <p:nvPr/>
        </p:nvSpPr>
        <p:spPr>
          <a:xfrm>
            <a:off x="8178165" y="2597402"/>
            <a:ext cx="3662540" cy="1384995"/>
          </a:xfrm>
          <a:prstGeom prst="rect">
            <a:avLst/>
          </a:prstGeom>
          <a:solidFill>
            <a:schemeClr val="accent2"/>
          </a:solidFill>
        </p:spPr>
        <p:txBody>
          <a:bodyPr wrap="square">
            <a:spAutoFit/>
          </a:bodyPr>
          <a:lstStyle/>
          <a:p>
            <a:pPr algn="ctr"/>
            <a:r>
              <a:rPr lang="fr-FR" sz="2800" b="1" dirty="0" smtClean="0"/>
              <a:t>Le score </a:t>
            </a:r>
            <a:r>
              <a:rPr lang="fr-FR" sz="2800" b="1" dirty="0" err="1" smtClean="0"/>
              <a:t>Doing</a:t>
            </a:r>
            <a:r>
              <a:rPr lang="fr-FR" sz="2800" b="1" dirty="0" smtClean="0"/>
              <a:t> Business 2017 du Cameroun est de </a:t>
            </a:r>
            <a:r>
              <a:rPr lang="fr-FR" sz="2800" b="1" dirty="0" smtClean="0">
                <a:solidFill>
                  <a:schemeClr val="bg1"/>
                </a:solidFill>
              </a:rPr>
              <a:t>47,23 </a:t>
            </a:r>
            <a:r>
              <a:rPr lang="fr-FR" sz="2800" b="1" dirty="0" smtClean="0"/>
              <a:t>  </a:t>
            </a:r>
            <a:endParaRPr lang="fr-FR" sz="2800" b="1" dirty="0"/>
          </a:p>
        </p:txBody>
      </p:sp>
      <p:pic>
        <p:nvPicPr>
          <p:cNvPr id="9" name="Image 8"/>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261442" y="2147520"/>
            <a:ext cx="7664037" cy="4058616"/>
          </a:xfrm>
          <a:prstGeom prst="rect">
            <a:avLst/>
          </a:prstGeom>
        </p:spPr>
      </p:pic>
      <p:sp>
        <p:nvSpPr>
          <p:cNvPr id="10" name="Rectangle 9"/>
          <p:cNvSpPr/>
          <p:nvPr/>
        </p:nvSpPr>
        <p:spPr>
          <a:xfrm>
            <a:off x="8239161" y="4212238"/>
            <a:ext cx="3662540" cy="1384995"/>
          </a:xfrm>
          <a:prstGeom prst="rect">
            <a:avLst/>
          </a:prstGeom>
          <a:solidFill>
            <a:schemeClr val="accent4"/>
          </a:solidFill>
        </p:spPr>
        <p:txBody>
          <a:bodyPr wrap="square">
            <a:spAutoFit/>
          </a:bodyPr>
          <a:lstStyle/>
          <a:p>
            <a:pPr algn="ctr"/>
            <a:r>
              <a:rPr lang="fr-FR" sz="2800" b="1" dirty="0" smtClean="0"/>
              <a:t>Le </a:t>
            </a:r>
            <a:r>
              <a:rPr lang="fr-FR" sz="2800" b="1" dirty="0" smtClean="0">
                <a:solidFill>
                  <a:srgbClr val="C00000"/>
                </a:solidFill>
              </a:rPr>
              <a:t>défi à relever </a:t>
            </a:r>
            <a:r>
              <a:rPr lang="fr-FR" sz="2800" b="1" dirty="0" smtClean="0"/>
              <a:t>est de le faire passer à </a:t>
            </a:r>
            <a:r>
              <a:rPr lang="fr-FR" sz="2800" b="1" dirty="0" smtClean="0">
                <a:solidFill>
                  <a:schemeClr val="bg1"/>
                </a:solidFill>
              </a:rPr>
              <a:t>71,32</a:t>
            </a:r>
            <a:r>
              <a:rPr lang="fr-FR" sz="2800" b="1" dirty="0" smtClean="0"/>
              <a:t> en 2020</a:t>
            </a:r>
            <a:endParaRPr lang="fr-FR" sz="2800" b="1" dirty="0"/>
          </a:p>
        </p:txBody>
      </p:sp>
    </p:spTree>
    <p:extLst>
      <p:ext uri="{BB962C8B-B14F-4D97-AF65-F5344CB8AC3E}">
        <p14:creationId xmlns:p14="http://schemas.microsoft.com/office/powerpoint/2010/main" val="20130305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8756" y="1715338"/>
            <a:ext cx="11431133" cy="432182"/>
          </a:xfrm>
          <a:noFill/>
          <a:ln w="57150">
            <a:noFill/>
          </a:ln>
        </p:spPr>
        <p:txBody>
          <a:bodyPr>
            <a:normAutofit/>
          </a:bodyPr>
          <a:lstStyle/>
          <a:p>
            <a:pPr marL="0" indent="0">
              <a:buNone/>
            </a:pPr>
            <a:r>
              <a:rPr lang="fr-FR" sz="2400" b="1" dirty="0" smtClean="0"/>
              <a:t>Graphique 1. Evolution de l’indicateur sur le climat des affaires au Cameroun</a:t>
            </a:r>
          </a:p>
        </p:txBody>
      </p:sp>
      <p:sp>
        <p:nvSpPr>
          <p:cNvPr id="6" name="Titre 1"/>
          <p:cNvSpPr txBox="1">
            <a:spLocks/>
          </p:cNvSpPr>
          <p:nvPr/>
        </p:nvSpPr>
        <p:spPr>
          <a:xfrm>
            <a:off x="261444" y="1517268"/>
            <a:ext cx="117729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sz="3600" b="1" dirty="0"/>
          </a:p>
        </p:txBody>
      </p:sp>
      <p:sp>
        <p:nvSpPr>
          <p:cNvPr id="8" name="Espace réservé du contenu 2"/>
          <p:cNvSpPr txBox="1">
            <a:spLocks/>
          </p:cNvSpPr>
          <p:nvPr/>
        </p:nvSpPr>
        <p:spPr>
          <a:xfrm>
            <a:off x="0" y="6213466"/>
            <a:ext cx="7310890" cy="457881"/>
          </a:xfrm>
          <a:prstGeom prst="rect">
            <a:avLst/>
          </a:prstGeom>
          <a:noFill/>
          <a:ln w="57150">
            <a:no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fr-FR" sz="2000" b="1" dirty="0" smtClean="0"/>
              <a:t>Source : Rapport </a:t>
            </a:r>
            <a:r>
              <a:rPr lang="fr-FR" sz="2000" b="1" dirty="0" err="1"/>
              <a:t>Doing</a:t>
            </a:r>
            <a:r>
              <a:rPr lang="fr-FR" sz="2000" b="1" dirty="0"/>
              <a:t> Business de la Banque mondiale (2018</a:t>
            </a:r>
            <a:r>
              <a:rPr lang="fr-FR" sz="2000" b="1" dirty="0" smtClean="0"/>
              <a:t>) et nos calculs  </a:t>
            </a:r>
            <a:endParaRPr lang="fr-FR" sz="2000" b="1" dirty="0"/>
          </a:p>
          <a:p>
            <a:pPr marL="0" indent="0" algn="ctr">
              <a:buNone/>
            </a:pPr>
            <a:r>
              <a:rPr lang="fr-FR" sz="2000" b="1" dirty="0"/>
              <a:t> 	</a:t>
            </a:r>
          </a:p>
        </p:txBody>
      </p:sp>
      <p:sp>
        <p:nvSpPr>
          <p:cNvPr id="4" name="Rectangle 3"/>
          <p:cNvSpPr/>
          <p:nvPr/>
        </p:nvSpPr>
        <p:spPr>
          <a:xfrm>
            <a:off x="8756" y="166958"/>
            <a:ext cx="12163789" cy="2739211"/>
          </a:xfrm>
          <a:prstGeom prst="rect">
            <a:avLst/>
          </a:prstGeom>
          <a:solidFill>
            <a:schemeClr val="accent4"/>
          </a:solidFill>
        </p:spPr>
        <p:txBody>
          <a:bodyPr wrap="square">
            <a:spAutoFit/>
          </a:bodyPr>
          <a:lstStyle/>
          <a:p>
            <a:pPr algn="ctr"/>
            <a:r>
              <a:rPr lang="fr-FR" sz="3200" b="1" dirty="0">
                <a:solidFill>
                  <a:schemeClr val="bg1"/>
                </a:solidFill>
                <a:latin typeface="Aharoni" panose="02010803020104030203" pitchFamily="2" charset="-79"/>
                <a:ea typeface="+mj-ea"/>
                <a:cs typeface="Aharoni" panose="02010803020104030203" pitchFamily="2" charset="-79"/>
              </a:rPr>
              <a:t>Constat </a:t>
            </a:r>
            <a:r>
              <a:rPr lang="fr-FR" sz="3200" b="1" dirty="0" smtClean="0">
                <a:solidFill>
                  <a:schemeClr val="bg1"/>
                </a:solidFill>
                <a:latin typeface="Aharoni" panose="02010803020104030203" pitchFamily="2" charset="-79"/>
                <a:ea typeface="+mj-ea"/>
                <a:cs typeface="Aharoni" panose="02010803020104030203" pitchFamily="2" charset="-79"/>
              </a:rPr>
              <a:t>2 </a:t>
            </a:r>
            <a:r>
              <a:rPr lang="fr-FR" sz="2800" b="1" dirty="0" smtClean="0">
                <a:latin typeface="Aharoni" panose="02010803020104030203" pitchFamily="2" charset="-79"/>
                <a:ea typeface="+mj-ea"/>
                <a:cs typeface="Aharoni" panose="02010803020104030203" pitchFamily="2" charset="-79"/>
              </a:rPr>
              <a:t>– L’évolution du classement du Cameroun n’a pas été aussi rapide que celle des pays africains de comparaison (Graph. 2); ceux-ci ayant mis en œuvre des réformes plus ciblées qui ont été prises en compte par le classement </a:t>
            </a:r>
            <a:r>
              <a:rPr lang="fr-FR" sz="2800" b="1" dirty="0" err="1" smtClean="0">
                <a:latin typeface="Aharoni" panose="02010803020104030203" pitchFamily="2" charset="-79"/>
                <a:ea typeface="+mj-ea"/>
                <a:cs typeface="Aharoni" panose="02010803020104030203" pitchFamily="2" charset="-79"/>
              </a:rPr>
              <a:t>Doing</a:t>
            </a:r>
            <a:r>
              <a:rPr lang="fr-FR" sz="2800" b="1" dirty="0" smtClean="0">
                <a:latin typeface="Aharoni" panose="02010803020104030203" pitchFamily="2" charset="-79"/>
                <a:ea typeface="+mj-ea"/>
                <a:cs typeface="Aharoni" panose="02010803020104030203" pitchFamily="2" charset="-79"/>
              </a:rPr>
              <a:t> Business. Il s’agit pour les pays francophones, du </a:t>
            </a:r>
            <a:r>
              <a:rPr lang="fr-FR" sz="2800" b="1" dirty="0" smtClean="0">
                <a:solidFill>
                  <a:schemeClr val="bg1"/>
                </a:solidFill>
                <a:latin typeface="Aharoni" panose="02010803020104030203" pitchFamily="2" charset="-79"/>
                <a:ea typeface="+mj-ea"/>
                <a:cs typeface="Aharoni" panose="02010803020104030203" pitchFamily="2" charset="-79"/>
              </a:rPr>
              <a:t>Rwanda</a:t>
            </a:r>
            <a:r>
              <a:rPr lang="fr-FR" sz="2800" b="1" dirty="0" smtClean="0">
                <a:latin typeface="Aharoni" panose="02010803020104030203" pitchFamily="2" charset="-79"/>
                <a:ea typeface="+mj-ea"/>
                <a:cs typeface="Aharoni" panose="02010803020104030203" pitchFamily="2" charset="-79"/>
              </a:rPr>
              <a:t>, de la</a:t>
            </a:r>
            <a:r>
              <a:rPr lang="fr-FR" sz="2800" b="1" dirty="0" smtClean="0">
                <a:solidFill>
                  <a:schemeClr val="bg1"/>
                </a:solidFill>
                <a:latin typeface="Aharoni" panose="02010803020104030203" pitchFamily="2" charset="-79"/>
                <a:ea typeface="+mj-ea"/>
                <a:cs typeface="Aharoni" panose="02010803020104030203" pitchFamily="2" charset="-79"/>
              </a:rPr>
              <a:t> Côte d’Ivoire </a:t>
            </a:r>
            <a:r>
              <a:rPr lang="fr-FR" sz="2800" b="1" dirty="0" smtClean="0">
                <a:latin typeface="Aharoni" panose="02010803020104030203" pitchFamily="2" charset="-79"/>
                <a:ea typeface="+mj-ea"/>
                <a:cs typeface="Aharoni" panose="02010803020104030203" pitchFamily="2" charset="-79"/>
              </a:rPr>
              <a:t>et du </a:t>
            </a:r>
            <a:r>
              <a:rPr lang="fr-FR" sz="2800" b="1" dirty="0" smtClean="0">
                <a:solidFill>
                  <a:schemeClr val="bg1"/>
                </a:solidFill>
                <a:latin typeface="Aharoni" panose="02010803020104030203" pitchFamily="2" charset="-79"/>
                <a:ea typeface="+mj-ea"/>
                <a:cs typeface="Aharoni" panose="02010803020104030203" pitchFamily="2" charset="-79"/>
              </a:rPr>
              <a:t>Sénégal</a:t>
            </a:r>
            <a:r>
              <a:rPr lang="fr-FR" sz="2800" b="1" dirty="0" smtClean="0">
                <a:latin typeface="Aharoni" panose="02010803020104030203" pitchFamily="2" charset="-79"/>
                <a:ea typeface="+mj-ea"/>
                <a:cs typeface="Aharoni" panose="02010803020104030203" pitchFamily="2" charset="-79"/>
              </a:rPr>
              <a:t> ; et pour les pays d’expression anglaise, du </a:t>
            </a:r>
            <a:r>
              <a:rPr lang="fr-FR" sz="2800" b="1" dirty="0" smtClean="0">
                <a:solidFill>
                  <a:schemeClr val="bg1"/>
                </a:solidFill>
                <a:latin typeface="Aharoni" panose="02010803020104030203" pitchFamily="2" charset="-79"/>
                <a:ea typeface="+mj-ea"/>
                <a:cs typeface="Aharoni" panose="02010803020104030203" pitchFamily="2" charset="-79"/>
              </a:rPr>
              <a:t>Kenya</a:t>
            </a:r>
            <a:r>
              <a:rPr lang="fr-FR" sz="2800" b="1" dirty="0" smtClean="0">
                <a:latin typeface="Aharoni" panose="02010803020104030203" pitchFamily="2" charset="-79"/>
                <a:ea typeface="+mj-ea"/>
                <a:cs typeface="Aharoni" panose="02010803020104030203" pitchFamily="2" charset="-79"/>
              </a:rPr>
              <a:t> et du </a:t>
            </a:r>
            <a:r>
              <a:rPr lang="fr-FR" sz="2800" b="1" dirty="0" smtClean="0">
                <a:solidFill>
                  <a:schemeClr val="bg1"/>
                </a:solidFill>
                <a:latin typeface="Aharoni" panose="02010803020104030203" pitchFamily="2" charset="-79"/>
                <a:ea typeface="+mj-ea"/>
                <a:cs typeface="Aharoni" panose="02010803020104030203" pitchFamily="2" charset="-79"/>
              </a:rPr>
              <a:t>Ghana</a:t>
            </a:r>
            <a:r>
              <a:rPr lang="fr-FR" sz="2800" b="1" dirty="0" smtClean="0">
                <a:latin typeface="Aharoni" panose="02010803020104030203" pitchFamily="2" charset="-79"/>
                <a:ea typeface="+mj-ea"/>
                <a:cs typeface="Aharoni" panose="02010803020104030203" pitchFamily="2" charset="-79"/>
              </a:rPr>
              <a:t>.</a:t>
            </a:r>
            <a:endParaRPr lang="fr-FR" sz="2400" dirty="0" smtClean="0"/>
          </a:p>
        </p:txBody>
      </p:sp>
      <p:pic>
        <p:nvPicPr>
          <p:cNvPr id="10" name="Image 9"/>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261444" y="3040901"/>
            <a:ext cx="6411730" cy="3222178"/>
          </a:xfrm>
          <a:prstGeom prst="rect">
            <a:avLst/>
          </a:prstGeom>
          <a:noFill/>
          <a:ln>
            <a:noFill/>
          </a:ln>
        </p:spPr>
      </p:pic>
      <p:sp>
        <p:nvSpPr>
          <p:cNvPr id="11" name="Rectangle 10"/>
          <p:cNvSpPr/>
          <p:nvPr/>
        </p:nvSpPr>
        <p:spPr>
          <a:xfrm>
            <a:off x="7765698" y="5057411"/>
            <a:ext cx="3248366" cy="1384995"/>
          </a:xfrm>
          <a:prstGeom prst="rect">
            <a:avLst/>
          </a:prstGeom>
          <a:solidFill>
            <a:schemeClr val="accent6"/>
          </a:solidFill>
        </p:spPr>
        <p:txBody>
          <a:bodyPr wrap="square">
            <a:spAutoFit/>
          </a:bodyPr>
          <a:lstStyle/>
          <a:p>
            <a:pPr algn="ctr"/>
            <a:r>
              <a:rPr lang="fr-FR" sz="2800" b="1" dirty="0" smtClean="0">
                <a:solidFill>
                  <a:srgbClr val="C00000"/>
                </a:solidFill>
              </a:rPr>
              <a:t>Le </a:t>
            </a:r>
            <a:r>
              <a:rPr lang="fr-FR" sz="2800" b="1" dirty="0">
                <a:solidFill>
                  <a:srgbClr val="C00000"/>
                </a:solidFill>
              </a:rPr>
              <a:t>défi </a:t>
            </a:r>
            <a:r>
              <a:rPr lang="fr-FR" sz="2800" b="1" dirty="0"/>
              <a:t>: passer au </a:t>
            </a:r>
            <a:r>
              <a:rPr lang="fr-FR" sz="2800" b="1" dirty="0">
                <a:solidFill>
                  <a:schemeClr val="bg1"/>
                </a:solidFill>
              </a:rPr>
              <a:t>55e rang</a:t>
            </a:r>
            <a:r>
              <a:rPr lang="fr-FR" sz="2800" b="1" dirty="0"/>
              <a:t> </a:t>
            </a:r>
            <a:r>
              <a:rPr lang="fr-FR" sz="2800" b="1" dirty="0" smtClean="0"/>
              <a:t>mondial d’ici </a:t>
            </a:r>
            <a:r>
              <a:rPr lang="fr-FR" sz="2800" b="1" dirty="0"/>
              <a:t>à </a:t>
            </a:r>
            <a:r>
              <a:rPr lang="fr-FR" sz="2800" b="1" dirty="0">
                <a:solidFill>
                  <a:schemeClr val="bg1"/>
                </a:solidFill>
              </a:rPr>
              <a:t>2020</a:t>
            </a:r>
          </a:p>
        </p:txBody>
      </p:sp>
      <p:sp>
        <p:nvSpPr>
          <p:cNvPr id="9" name="Rectangle 8"/>
          <p:cNvSpPr/>
          <p:nvPr/>
        </p:nvSpPr>
        <p:spPr>
          <a:xfrm>
            <a:off x="7765698" y="3104239"/>
            <a:ext cx="3248366" cy="1815882"/>
          </a:xfrm>
          <a:prstGeom prst="rect">
            <a:avLst/>
          </a:prstGeom>
          <a:solidFill>
            <a:schemeClr val="accent4"/>
          </a:solidFill>
        </p:spPr>
        <p:txBody>
          <a:bodyPr wrap="square">
            <a:spAutoFit/>
          </a:bodyPr>
          <a:lstStyle/>
          <a:p>
            <a:pPr algn="ctr"/>
            <a:r>
              <a:rPr lang="fr-FR" sz="2800" b="1" dirty="0" smtClean="0"/>
              <a:t>Le </a:t>
            </a:r>
            <a:r>
              <a:rPr lang="fr-FR" sz="2800" b="1" dirty="0"/>
              <a:t>rang du Cameroun en 2018 est </a:t>
            </a:r>
            <a:r>
              <a:rPr lang="fr-FR" sz="2800" b="1" dirty="0">
                <a:solidFill>
                  <a:srgbClr val="C00000"/>
                </a:solidFill>
              </a:rPr>
              <a:t>163e </a:t>
            </a:r>
            <a:r>
              <a:rPr lang="fr-FR" sz="2800" b="1" dirty="0"/>
              <a:t> sur </a:t>
            </a:r>
            <a:r>
              <a:rPr lang="fr-FR" sz="2800" b="1" dirty="0" smtClean="0"/>
              <a:t>190</a:t>
            </a:r>
            <a:r>
              <a:rPr lang="fr-FR" sz="2800" b="1" dirty="0"/>
              <a:t> </a:t>
            </a:r>
            <a:r>
              <a:rPr lang="fr-FR" sz="2800" b="1" dirty="0" smtClean="0"/>
              <a:t>pays </a:t>
            </a:r>
            <a:endParaRPr lang="fr-FR" sz="2800" b="1" dirty="0"/>
          </a:p>
        </p:txBody>
      </p:sp>
    </p:spTree>
    <p:extLst>
      <p:ext uri="{BB962C8B-B14F-4D97-AF65-F5344CB8AC3E}">
        <p14:creationId xmlns:p14="http://schemas.microsoft.com/office/powerpoint/2010/main" val="5595206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4294813517"/>
              </p:ext>
            </p:extLst>
          </p:nvPr>
        </p:nvGraphicFramePr>
        <p:xfrm>
          <a:off x="728420" y="878849"/>
          <a:ext cx="10711307" cy="5485074"/>
        </p:xfrm>
        <a:graphic>
          <a:graphicData uri="http://schemas.openxmlformats.org/drawingml/2006/table">
            <a:tbl>
              <a:tblPr firstRow="1" firstCol="1" bandRow="1"/>
              <a:tblGrid>
                <a:gridCol w="2310522"/>
                <a:gridCol w="1592758"/>
                <a:gridCol w="1446756"/>
                <a:gridCol w="1302796"/>
                <a:gridCol w="1591739"/>
                <a:gridCol w="1163940"/>
                <a:gridCol w="1302796"/>
              </a:tblGrid>
              <a:tr h="783582">
                <a:tc>
                  <a:txBody>
                    <a:bodyPr/>
                    <a:lstStyle/>
                    <a:p>
                      <a:pPr>
                        <a:lnSpc>
                          <a:spcPct val="107000"/>
                        </a:lnSpc>
                        <a:spcAft>
                          <a:spcPts val="0"/>
                        </a:spcAft>
                      </a:pPr>
                      <a:r>
                        <a:rPr lang="fr-FR" sz="14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dirty="0" err="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Doing</a:t>
                      </a:r>
                      <a:r>
                        <a:rPr lang="fr-FR" sz="14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Business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Création </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d’entreprise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Obtention de Prêts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Protection des investisseurs minoritaires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Exécution des Contrats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b="1">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Règlement de l'insolvabilité</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Bénin</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151</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92D050"/>
                          </a:solidFill>
                          <a:effectLst/>
                          <a:latin typeface="Calibri" panose="020F0502020204030204" pitchFamily="34" charset="0"/>
                          <a:ea typeface="Times New Roman" panose="02020603050405020304" pitchFamily="18" charset="0"/>
                          <a:cs typeface="Times New Roman" panose="02020603050405020304" pitchFamily="18" charset="0"/>
                        </a:rPr>
                        <a:t>56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105</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Burkina Faso</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74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104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b="1" dirty="0">
                          <a:solidFill>
                            <a:srgbClr val="00B0F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Cameroun</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b="1">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rPr>
                        <a:t>163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b="1">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rPr>
                        <a:t>122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b="1" dirty="0">
                          <a:solidFill>
                            <a:srgbClr val="00B0F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68</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b="1" dirty="0">
                          <a:solidFill>
                            <a:srgbClr val="00B0F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138</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b="1">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rPr>
                        <a:t>162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b="1">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rPr>
                        <a:t>125</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Comores</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158</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522388">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Congo, République démocratique du</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62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Congo, République du</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179</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177</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133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155</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118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Côte d'Ivoire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139</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44</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101</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77</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Gabon</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167</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132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Guinée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125</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117</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111</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Guinée équatoriale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104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Guinée-Bissau</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178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138</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Mali</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104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159</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94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Niger</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24</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137</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112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République centrafricaine</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188</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Sénégal</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63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highlight>
                            <a:srgbClr val="FFFF00"/>
                          </a:highlight>
                          <a:latin typeface="Calibri" panose="020F0502020204030204" pitchFamily="34" charset="0"/>
                          <a:ea typeface="Times New Roman" panose="02020603050405020304" pitchFamily="18" charset="0"/>
                          <a:cs typeface="Times New Roman" panose="02020603050405020304" pitchFamily="18" charset="0"/>
                        </a:rPr>
                        <a:t>138</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60000"/>
                        <a:lumOff val="40000"/>
                      </a:schemeClr>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91</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Tchad</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185</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160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154</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150</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61194">
                <a:tc>
                  <a:txBody>
                    <a:bodyPr/>
                    <a:lstStyle/>
                    <a:p>
                      <a:pP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Togo</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156</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121</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142</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146</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143</a:t>
                      </a:r>
                      <a:endParaRPr lang="fr-FR"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fr-FR" sz="1400"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81</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Rectangle 3"/>
          <p:cNvSpPr/>
          <p:nvPr/>
        </p:nvSpPr>
        <p:spPr>
          <a:xfrm>
            <a:off x="28211" y="166958"/>
            <a:ext cx="12163789" cy="584775"/>
          </a:xfrm>
          <a:prstGeom prst="rect">
            <a:avLst/>
          </a:prstGeom>
          <a:solidFill>
            <a:schemeClr val="accent4"/>
          </a:solidFill>
        </p:spPr>
        <p:txBody>
          <a:bodyPr wrap="square">
            <a:spAutoFit/>
          </a:bodyPr>
          <a:lstStyle/>
          <a:p>
            <a:pPr algn="ctr"/>
            <a:r>
              <a:rPr lang="fr-FR" sz="3200" b="1" dirty="0" smtClean="0">
                <a:solidFill>
                  <a:schemeClr val="bg1"/>
                </a:solidFill>
                <a:latin typeface="Aharoni" panose="02010803020104030203" pitchFamily="2" charset="-79"/>
                <a:ea typeface="+mj-ea"/>
                <a:cs typeface="Aharoni" panose="02010803020104030203" pitchFamily="2" charset="-79"/>
              </a:rPr>
              <a:t>Classement </a:t>
            </a:r>
            <a:r>
              <a:rPr lang="fr-FR" sz="3200" b="1" dirty="0" err="1" smtClean="0">
                <a:solidFill>
                  <a:schemeClr val="bg1"/>
                </a:solidFill>
                <a:latin typeface="Aharoni" panose="02010803020104030203" pitchFamily="2" charset="-79"/>
                <a:ea typeface="+mj-ea"/>
                <a:cs typeface="Aharoni" panose="02010803020104030203" pitchFamily="2" charset="-79"/>
              </a:rPr>
              <a:t>Doing</a:t>
            </a:r>
            <a:r>
              <a:rPr lang="fr-FR" sz="3200" b="1" dirty="0" smtClean="0">
                <a:solidFill>
                  <a:schemeClr val="bg1"/>
                </a:solidFill>
                <a:latin typeface="Aharoni" panose="02010803020104030203" pitchFamily="2" charset="-79"/>
                <a:ea typeface="+mj-ea"/>
                <a:cs typeface="Aharoni" panose="02010803020104030203" pitchFamily="2" charset="-79"/>
              </a:rPr>
              <a:t> Business des Pays de l’OHADA en 2018</a:t>
            </a:r>
            <a:endParaRPr lang="fr-FR" sz="2400" dirty="0" smtClean="0"/>
          </a:p>
        </p:txBody>
      </p:sp>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1187569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95662" y="1673158"/>
            <a:ext cx="10515600" cy="3130662"/>
          </a:xfrm>
        </p:spPr>
        <p:txBody>
          <a:bodyPr>
            <a:normAutofit/>
          </a:bodyPr>
          <a:lstStyle/>
          <a:p>
            <a:pPr algn="ctr"/>
            <a:r>
              <a:rPr lang="fr-FR" sz="6700" b="1" dirty="0" smtClean="0">
                <a:latin typeface="Aharoni" panose="02010803020104030203" pitchFamily="2" charset="-79"/>
                <a:cs typeface="Aharoni" panose="02010803020104030203" pitchFamily="2" charset="-79"/>
              </a:rPr>
              <a:t>2.</a:t>
            </a:r>
            <a:r>
              <a:rPr lang="fr-FR" b="1" dirty="0" smtClean="0">
                <a:latin typeface="Aharoni" panose="02010803020104030203" pitchFamily="2" charset="-79"/>
                <a:cs typeface="Aharoni" panose="02010803020104030203" pitchFamily="2" charset="-79"/>
              </a:rPr>
              <a:t> </a:t>
            </a:r>
            <a:r>
              <a:rPr lang="fr-FR" sz="4400" b="1" dirty="0" smtClean="0">
                <a:latin typeface="Aharoni" panose="02010803020104030203" pitchFamily="2" charset="-79"/>
                <a:cs typeface="Aharoni" panose="02010803020104030203" pitchFamily="2" charset="-79"/>
              </a:rPr>
              <a:t>DEMARCHE METHODOLOGIQUE DOING BUSINESS IN AFRICA – DBA</a:t>
            </a:r>
            <a:r>
              <a:rPr lang="fr-FR" sz="5300" b="1" dirty="0" smtClean="0">
                <a:latin typeface="Aharoni" panose="02010803020104030203" pitchFamily="2" charset="-79"/>
                <a:cs typeface="Aharoni" panose="02010803020104030203" pitchFamily="2" charset="-79"/>
              </a:rPr>
              <a:t/>
            </a:r>
            <a:br>
              <a:rPr lang="fr-FR" sz="5300" b="1" dirty="0" smtClean="0">
                <a:latin typeface="Aharoni" panose="02010803020104030203" pitchFamily="2" charset="-79"/>
                <a:cs typeface="Aharoni" panose="02010803020104030203" pitchFamily="2" charset="-79"/>
              </a:rPr>
            </a:br>
            <a:r>
              <a:rPr lang="fr-FR" sz="5300" b="1" dirty="0">
                <a:latin typeface="Aharoni" panose="02010803020104030203" pitchFamily="2" charset="-79"/>
                <a:cs typeface="Aharoni" panose="02010803020104030203" pitchFamily="2" charset="-79"/>
              </a:rPr>
              <a:t/>
            </a:r>
            <a:br>
              <a:rPr lang="fr-FR" sz="5300" b="1" dirty="0">
                <a:latin typeface="Aharoni" panose="02010803020104030203" pitchFamily="2" charset="-79"/>
                <a:cs typeface="Aharoni" panose="02010803020104030203" pitchFamily="2" charset="-79"/>
              </a:rPr>
            </a:br>
            <a:endParaRPr lang="fr-FR" sz="2700"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15941601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b="1" dirty="0" smtClean="0">
                <a:latin typeface="Aharoni" panose="02010803020104030203" pitchFamily="2" charset="-79"/>
                <a:cs typeface="Aharoni" panose="02010803020104030203" pitchFamily="2" charset="-79"/>
              </a:rPr>
              <a:t>- </a:t>
            </a:r>
            <a:r>
              <a:rPr lang="fr-FR" sz="5300" b="1" dirty="0" smtClean="0">
                <a:latin typeface="Aharoni" panose="02010803020104030203" pitchFamily="2" charset="-79"/>
                <a:cs typeface="Aharoni" panose="02010803020104030203" pitchFamily="2" charset="-79"/>
              </a:rPr>
              <a:t>Valider l’approche endogène</a:t>
            </a:r>
            <a:br>
              <a:rPr lang="fr-FR" sz="5300" b="1" dirty="0" smtClean="0">
                <a:latin typeface="Aharoni" panose="02010803020104030203" pitchFamily="2" charset="-79"/>
                <a:cs typeface="Aharoni" panose="02010803020104030203" pitchFamily="2" charset="-79"/>
              </a:rPr>
            </a:br>
            <a:r>
              <a:rPr lang="fr-FR" sz="5300" b="1" dirty="0">
                <a:latin typeface="Aharoni" panose="02010803020104030203" pitchFamily="2" charset="-79"/>
                <a:cs typeface="Aharoni" panose="02010803020104030203" pitchFamily="2" charset="-79"/>
              </a:rPr>
              <a:t/>
            </a:r>
            <a:br>
              <a:rPr lang="fr-FR" sz="5300" b="1" dirty="0">
                <a:latin typeface="Aharoni" panose="02010803020104030203" pitchFamily="2" charset="-79"/>
                <a:cs typeface="Aharoni" panose="02010803020104030203" pitchFamily="2" charset="-79"/>
              </a:rPr>
            </a:br>
            <a:r>
              <a:rPr lang="fr-FR" sz="5300" b="1" dirty="0">
                <a:latin typeface="Aharoni" panose="02010803020104030203" pitchFamily="2" charset="-79"/>
                <a:cs typeface="Aharoni" panose="02010803020104030203" pitchFamily="2" charset="-79"/>
              </a:rPr>
              <a:t>- </a:t>
            </a:r>
            <a:r>
              <a:rPr lang="fr-FR" sz="5300" b="1" dirty="0" smtClean="0">
                <a:latin typeface="Aharoni" panose="02010803020104030203" pitchFamily="2" charset="-79"/>
                <a:cs typeface="Aharoni" panose="02010803020104030203" pitchFamily="2" charset="-79"/>
              </a:rPr>
              <a:t>Construire un </a:t>
            </a:r>
            <a:r>
              <a:rPr lang="fr-FR" sz="5300" b="1" dirty="0">
                <a:latin typeface="Aharoni" panose="02010803020104030203" pitchFamily="2" charset="-79"/>
                <a:cs typeface="Aharoni" panose="02010803020104030203" pitchFamily="2" charset="-79"/>
              </a:rPr>
              <a:t>r</a:t>
            </a:r>
            <a:r>
              <a:rPr lang="fr-FR" sz="5300" b="1" dirty="0" smtClean="0">
                <a:latin typeface="Aharoni" panose="02010803020104030203" pitchFamily="2" charset="-79"/>
                <a:cs typeface="Aharoni" panose="02010803020104030203" pitchFamily="2" charset="-79"/>
              </a:rPr>
              <a:t>éférentiel </a:t>
            </a:r>
            <a:r>
              <a:rPr lang="fr-FR" sz="5300" b="1" dirty="0">
                <a:latin typeface="Aharoni" panose="02010803020104030203" pitchFamily="2" charset="-79"/>
                <a:cs typeface="Aharoni" panose="02010803020104030203" pitchFamily="2" charset="-79"/>
              </a:rPr>
              <a:t>consensuel des meilleures pratiques du climat des </a:t>
            </a:r>
            <a:r>
              <a:rPr lang="fr-FR" sz="5300" b="1" dirty="0" smtClean="0">
                <a:latin typeface="Aharoni" panose="02010803020104030203" pitchFamily="2" charset="-79"/>
                <a:cs typeface="Aharoni" panose="02010803020104030203" pitchFamily="2" charset="-79"/>
              </a:rPr>
              <a:t>affaires</a:t>
            </a:r>
            <a:br>
              <a:rPr lang="fr-FR" sz="5300" b="1" dirty="0" smtClean="0">
                <a:latin typeface="Aharoni" panose="02010803020104030203" pitchFamily="2" charset="-79"/>
                <a:cs typeface="Aharoni" panose="02010803020104030203" pitchFamily="2" charset="-79"/>
              </a:rPr>
            </a:br>
            <a:r>
              <a:rPr lang="fr-FR" sz="5300" b="1" dirty="0" smtClean="0">
                <a:latin typeface="Aharoni" panose="02010803020104030203" pitchFamily="2" charset="-79"/>
                <a:cs typeface="Aharoni" panose="02010803020104030203" pitchFamily="2" charset="-79"/>
              </a:rPr>
              <a:t/>
            </a:r>
            <a:br>
              <a:rPr lang="fr-FR" sz="5300" b="1" dirty="0" smtClean="0">
                <a:latin typeface="Aharoni" panose="02010803020104030203" pitchFamily="2" charset="-79"/>
                <a:cs typeface="Aharoni" panose="02010803020104030203" pitchFamily="2" charset="-79"/>
              </a:rPr>
            </a:br>
            <a:r>
              <a:rPr lang="fr-FR" sz="5300" b="1" dirty="0" smtClean="0">
                <a:latin typeface="Aharoni" panose="02010803020104030203" pitchFamily="2" charset="-79"/>
                <a:cs typeface="Aharoni" panose="02010803020104030203" pitchFamily="2" charset="-79"/>
              </a:rPr>
              <a:t>- Produire le livrable DBA 2018 </a:t>
            </a:r>
            <a:endParaRPr lang="fr-FR" sz="5300" dirty="0"/>
          </a:p>
        </p:txBody>
      </p:sp>
    </p:spTree>
    <p:extLst>
      <p:ext uri="{BB962C8B-B14F-4D97-AF65-F5344CB8AC3E}">
        <p14:creationId xmlns:p14="http://schemas.microsoft.com/office/powerpoint/2010/main" val="2848597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texte 2"/>
          <p:cNvSpPr txBox="1">
            <a:spLocks/>
          </p:cNvSpPr>
          <p:nvPr/>
        </p:nvSpPr>
        <p:spPr>
          <a:xfrm>
            <a:off x="642661" y="1666066"/>
            <a:ext cx="11213005" cy="177839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fr-FR" sz="3200" dirty="0" smtClean="0">
                <a:solidFill>
                  <a:schemeClr val="accent5"/>
                </a:solidFill>
              </a:rPr>
              <a:t>DOING BUSINESS NE COUVRE PAS DE NOMBREUX DOMAINES IMPORTANTS DE L’ENVIRONNEMENT DES AFFAIRES </a:t>
            </a:r>
          </a:p>
          <a:p>
            <a:pPr marL="457200" indent="-457200">
              <a:buFont typeface="+mj-lt"/>
              <a:buAutoNum type="arabicPeriod"/>
            </a:pPr>
            <a:r>
              <a:rPr lang="fr-FR" sz="3200" dirty="0"/>
              <a:t>ELABORATION DU PLAN D’ACTION PARTICIPATIF </a:t>
            </a:r>
            <a:r>
              <a:rPr lang="fr-FR" sz="3200" dirty="0" smtClean="0"/>
              <a:t>DE </a:t>
            </a:r>
            <a:r>
              <a:rPr lang="fr-FR" sz="3200" dirty="0"/>
              <a:t>COLLECTE DES </a:t>
            </a:r>
            <a:r>
              <a:rPr lang="fr-FR" sz="3200" dirty="0" smtClean="0"/>
              <a:t>DONNEES AUPRES DES ACTEURS </a:t>
            </a:r>
          </a:p>
          <a:p>
            <a:pPr marL="0" indent="0">
              <a:buNone/>
            </a:pPr>
            <a:endParaRPr lang="fr-FR" sz="3200" dirty="0"/>
          </a:p>
          <a:p>
            <a:pPr marL="457200" indent="-457200">
              <a:buFont typeface="+mj-lt"/>
              <a:buAutoNum type="arabicPeriod"/>
            </a:pPr>
            <a:endParaRPr lang="fr-FR" sz="3200" dirty="0" smtClean="0">
              <a:solidFill>
                <a:schemeClr val="accent5"/>
              </a:solidFill>
            </a:endParaRPr>
          </a:p>
        </p:txBody>
      </p:sp>
      <p:sp>
        <p:nvSpPr>
          <p:cNvPr id="7" name="Titre 6"/>
          <p:cNvSpPr>
            <a:spLocks noGrp="1"/>
          </p:cNvSpPr>
          <p:nvPr>
            <p:ph type="title"/>
          </p:nvPr>
        </p:nvSpPr>
        <p:spPr>
          <a:xfrm>
            <a:off x="642661" y="329235"/>
            <a:ext cx="10515600" cy="785758"/>
          </a:xfrm>
          <a:solidFill>
            <a:schemeClr val="accent3"/>
          </a:solidFill>
        </p:spPr>
        <p:txBody>
          <a:bodyPr/>
          <a:lstStyle/>
          <a:p>
            <a:pPr algn="ctr"/>
            <a:r>
              <a:rPr lang="fr-FR" b="1" dirty="0" smtClean="0">
                <a:solidFill>
                  <a:schemeClr val="bg1"/>
                </a:solidFill>
              </a:rPr>
              <a:t>APPROCHE ENDOGÈNE VALIDÉE</a:t>
            </a:r>
            <a:endParaRPr lang="fr-FR" b="1" dirty="0">
              <a:solidFill>
                <a:schemeClr val="bg1"/>
              </a:solidFill>
            </a:endParaRPr>
          </a:p>
        </p:txBody>
      </p:sp>
      <p:sp>
        <p:nvSpPr>
          <p:cNvPr id="5" name="Espace réservé du texte 2"/>
          <p:cNvSpPr txBox="1">
            <a:spLocks/>
          </p:cNvSpPr>
          <p:nvPr/>
        </p:nvSpPr>
        <p:spPr>
          <a:xfrm>
            <a:off x="655983" y="3468757"/>
            <a:ext cx="11199683" cy="291258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fr-FR" sz="3200" dirty="0">
                <a:solidFill>
                  <a:schemeClr val="accent5"/>
                </a:solidFill>
              </a:rPr>
              <a:t>IDENTIFICATION </a:t>
            </a:r>
            <a:r>
              <a:rPr lang="fr-FR" sz="3200" dirty="0" smtClean="0">
                <a:solidFill>
                  <a:schemeClr val="accent5"/>
                </a:solidFill>
              </a:rPr>
              <a:t>DE </a:t>
            </a:r>
            <a:r>
              <a:rPr lang="fr-FR" sz="3200" dirty="0">
                <a:solidFill>
                  <a:schemeClr val="accent5"/>
                </a:solidFill>
              </a:rPr>
              <a:t>NOUVEAUX DOMAINES ISSUS DE LA DYNAMIQUE DES AFFAIRES </a:t>
            </a:r>
            <a:r>
              <a:rPr lang="fr-FR" sz="3200" dirty="0" smtClean="0">
                <a:solidFill>
                  <a:schemeClr val="accent5"/>
                </a:solidFill>
              </a:rPr>
              <a:t>ASSORTIS DE PROPOSITIONS D’ACTIONS STRATEGIQUES</a:t>
            </a:r>
            <a:endParaRPr lang="fr-FR" sz="3200" dirty="0">
              <a:solidFill>
                <a:schemeClr val="accent5"/>
              </a:solidFill>
            </a:endParaRPr>
          </a:p>
          <a:p>
            <a:pPr marL="514350" indent="-514350">
              <a:buFont typeface="+mj-lt"/>
              <a:buAutoNum type="arabicPeriod" startAt="3"/>
            </a:pPr>
            <a:r>
              <a:rPr lang="fr-FR" sz="3200" dirty="0" smtClean="0"/>
              <a:t>CONSTRUCTION D’UN RÉFÉRENTIEL CONSENSUEL ET D’INDICATEURS ENDOGÈNES </a:t>
            </a:r>
          </a:p>
        </p:txBody>
      </p:sp>
    </p:spTree>
    <p:extLst>
      <p:ext uri="{BB962C8B-B14F-4D97-AF65-F5344CB8AC3E}">
        <p14:creationId xmlns:p14="http://schemas.microsoft.com/office/powerpoint/2010/main" val="8565794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r>
              <a:rPr lang="fr-FR" b="1" dirty="0" smtClean="0"/>
              <a:t>Plus concrètement </a:t>
            </a:r>
            <a:endParaRPr lang="fr-FR" b="1" dirty="0"/>
          </a:p>
        </p:txBody>
      </p:sp>
      <p:sp>
        <p:nvSpPr>
          <p:cNvPr id="3" name="Espace réservé du contenu 2"/>
          <p:cNvSpPr>
            <a:spLocks noGrp="1"/>
          </p:cNvSpPr>
          <p:nvPr>
            <p:ph idx="1"/>
          </p:nvPr>
        </p:nvSpPr>
        <p:spPr>
          <a:xfrm>
            <a:off x="838200" y="1825624"/>
            <a:ext cx="10515600" cy="5032375"/>
          </a:xfrm>
        </p:spPr>
        <p:txBody>
          <a:bodyPr>
            <a:normAutofit fontScale="92500" lnSpcReduction="10000"/>
          </a:bodyPr>
          <a:lstStyle/>
          <a:p>
            <a:pPr marL="0" indent="0">
              <a:buNone/>
            </a:pPr>
            <a:r>
              <a:rPr lang="fr-FR" dirty="0" smtClean="0"/>
              <a:t>1- </a:t>
            </a:r>
            <a:r>
              <a:rPr lang="fr-FR" b="1" dirty="0" smtClean="0"/>
              <a:t>Revue documentaire </a:t>
            </a:r>
          </a:p>
          <a:p>
            <a:pPr>
              <a:buFontTx/>
              <a:buChar char="-"/>
            </a:pPr>
            <a:r>
              <a:rPr lang="fr-FR" dirty="0" smtClean="0"/>
              <a:t>de tous les rapports </a:t>
            </a:r>
            <a:r>
              <a:rPr lang="fr-FR" dirty="0" err="1" smtClean="0"/>
              <a:t>Doing</a:t>
            </a:r>
            <a:r>
              <a:rPr lang="fr-FR" dirty="0" smtClean="0"/>
              <a:t> Business sur la période 2008-2017</a:t>
            </a:r>
          </a:p>
          <a:p>
            <a:pPr>
              <a:buFontTx/>
              <a:buChar char="-"/>
            </a:pPr>
            <a:r>
              <a:rPr lang="fr-FR" dirty="0" smtClean="0"/>
              <a:t>état des lieux de l’environnement empirique des affaires sur la base des rapports antérieurs (BCS-MINEPAT, notamment)</a:t>
            </a:r>
          </a:p>
          <a:p>
            <a:pPr>
              <a:buFontTx/>
              <a:buChar char="-"/>
            </a:pPr>
            <a:r>
              <a:rPr lang="fr-FR" dirty="0" smtClean="0"/>
              <a:t>Compilation des rapports du CBF sur la période 2008-2017</a:t>
            </a:r>
          </a:p>
          <a:p>
            <a:pPr marL="0" indent="0">
              <a:buNone/>
            </a:pPr>
            <a:endParaRPr lang="fr-FR" sz="800" dirty="0" smtClean="0"/>
          </a:p>
          <a:p>
            <a:pPr marL="0" indent="0">
              <a:buNone/>
            </a:pPr>
            <a:r>
              <a:rPr lang="fr-FR" dirty="0" smtClean="0"/>
              <a:t>2- </a:t>
            </a:r>
            <a:r>
              <a:rPr lang="fr-FR" b="1" dirty="0" smtClean="0"/>
              <a:t>Production d’une version préliminaire en mars 2018 </a:t>
            </a:r>
            <a:r>
              <a:rPr lang="fr-FR" dirty="0" smtClean="0"/>
              <a:t>: document de travail et support de collecte des données et d’opinions des partenaires institutionnels et du secteur privé sur leur perception du climat des affaires : CBF, MINEPAT, MINJUSTICE, MINFI, MINCOMMERCE, MINDCAF, MINPOSTEL, MINPMEESA, APME, CUD, CCIMA, GICAM, APECCAM, PAD, Groupe SABC, Groupe JACO, Business Coalition for Good </a:t>
            </a:r>
            <a:r>
              <a:rPr lang="fr-FR" dirty="0" err="1" smtClean="0"/>
              <a:t>Governance</a:t>
            </a:r>
            <a:r>
              <a:rPr lang="fr-FR" dirty="0" smtClean="0"/>
              <a:t>, MUFFA, GUCE, DSX, ENEO, MENTANG Commerce Général Sarl, notamment)</a:t>
            </a:r>
          </a:p>
          <a:p>
            <a:pPr marL="0" indent="0">
              <a:buNone/>
            </a:pPr>
            <a:endParaRPr lang="fr-FR" dirty="0"/>
          </a:p>
        </p:txBody>
      </p:sp>
    </p:spTree>
    <p:extLst>
      <p:ext uri="{BB962C8B-B14F-4D97-AF65-F5344CB8AC3E}">
        <p14:creationId xmlns:p14="http://schemas.microsoft.com/office/powerpoint/2010/main" val="1459092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ctr"/>
            <a:endParaRPr lang="fr-FR" b="1" dirty="0"/>
          </a:p>
        </p:txBody>
      </p:sp>
      <p:sp>
        <p:nvSpPr>
          <p:cNvPr id="3" name="Espace réservé du contenu 2"/>
          <p:cNvSpPr>
            <a:spLocks noGrp="1"/>
          </p:cNvSpPr>
          <p:nvPr>
            <p:ph idx="1"/>
          </p:nvPr>
        </p:nvSpPr>
        <p:spPr>
          <a:xfrm>
            <a:off x="838200" y="1825624"/>
            <a:ext cx="10515600" cy="5032375"/>
          </a:xfrm>
        </p:spPr>
        <p:txBody>
          <a:bodyPr>
            <a:normAutofit/>
          </a:bodyPr>
          <a:lstStyle/>
          <a:p>
            <a:pPr marL="0" indent="0">
              <a:buNone/>
            </a:pPr>
            <a:endParaRPr lang="fr-FR" b="1" dirty="0" smtClean="0"/>
          </a:p>
          <a:p>
            <a:pPr marL="0" indent="0">
              <a:buNone/>
            </a:pPr>
            <a:endParaRPr lang="fr-FR" sz="800" b="1" dirty="0"/>
          </a:p>
          <a:p>
            <a:pPr marL="0" indent="0">
              <a:buNone/>
            </a:pPr>
            <a:r>
              <a:rPr lang="fr-FR" b="1" dirty="0" smtClean="0"/>
              <a:t>1- Six (6) nouveaux domaines complémentaires des 10 domaines DB </a:t>
            </a:r>
            <a:r>
              <a:rPr lang="fr-FR" b="1" dirty="0"/>
              <a:t>(susceptibles d’évoluer) </a:t>
            </a:r>
            <a:endParaRPr lang="fr-FR" b="1" dirty="0" smtClean="0"/>
          </a:p>
          <a:p>
            <a:pPr marL="0" indent="0">
              <a:buNone/>
            </a:pPr>
            <a:endParaRPr lang="fr-FR" sz="800" dirty="0" smtClean="0"/>
          </a:p>
          <a:p>
            <a:pPr marL="0" indent="0">
              <a:buNone/>
            </a:pPr>
            <a:r>
              <a:rPr lang="fr-FR" dirty="0" smtClean="0"/>
              <a:t>2- </a:t>
            </a:r>
            <a:r>
              <a:rPr lang="fr-FR" b="1" dirty="0" smtClean="0"/>
              <a:t>Profilage des recommandations rattachées aux domaines </a:t>
            </a:r>
            <a:r>
              <a:rPr lang="fr-FR" b="1" dirty="0" err="1" smtClean="0"/>
              <a:t>Doing</a:t>
            </a:r>
            <a:r>
              <a:rPr lang="fr-FR" b="1" dirty="0" smtClean="0"/>
              <a:t> Business </a:t>
            </a:r>
          </a:p>
          <a:p>
            <a:pPr marL="0" indent="0">
              <a:buNone/>
            </a:pPr>
            <a:endParaRPr lang="fr-FR" sz="800" dirty="0" smtClean="0"/>
          </a:p>
          <a:p>
            <a:pPr marL="0" indent="0">
              <a:buNone/>
            </a:pPr>
            <a:r>
              <a:rPr lang="fr-FR" dirty="0" smtClean="0"/>
              <a:t>3- </a:t>
            </a:r>
            <a:r>
              <a:rPr lang="fr-FR" b="1" dirty="0" smtClean="0"/>
              <a:t>Ciblage des recommandations spécifiques issues du terrain, et susceptibles d’alimenter des plans de réformes (efficience, sécurité, compétitivité)</a:t>
            </a:r>
          </a:p>
          <a:p>
            <a:pPr marL="0" indent="0">
              <a:buNone/>
            </a:pPr>
            <a:endParaRPr lang="fr-FR" dirty="0"/>
          </a:p>
        </p:txBody>
      </p:sp>
      <p:sp>
        <p:nvSpPr>
          <p:cNvPr id="4" name="Titre 6"/>
          <p:cNvSpPr txBox="1">
            <a:spLocks/>
          </p:cNvSpPr>
          <p:nvPr/>
        </p:nvSpPr>
        <p:spPr>
          <a:xfrm>
            <a:off x="642661" y="329235"/>
            <a:ext cx="10515600" cy="1598956"/>
          </a:xfrm>
          <a:prstGeom prst="rect">
            <a:avLst/>
          </a:prstGeom>
          <a:solidFill>
            <a:schemeClr val="accent3"/>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smtClean="0">
                <a:solidFill>
                  <a:schemeClr val="bg1"/>
                </a:solidFill>
              </a:rPr>
              <a:t>RÉFÉRENTIEL CONSENSUEL ÉLABORÉ</a:t>
            </a:r>
            <a:endParaRPr lang="fr-FR" b="1" dirty="0">
              <a:solidFill>
                <a:schemeClr val="bg1"/>
              </a:solidFill>
            </a:endParaRPr>
          </a:p>
        </p:txBody>
      </p:sp>
    </p:spTree>
    <p:extLst>
      <p:ext uri="{BB962C8B-B14F-4D97-AF65-F5344CB8AC3E}">
        <p14:creationId xmlns:p14="http://schemas.microsoft.com/office/powerpoint/2010/main" val="32543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e 5"/>
          <p:cNvGrpSpPr/>
          <p:nvPr/>
        </p:nvGrpSpPr>
        <p:grpSpPr>
          <a:xfrm>
            <a:off x="498886" y="397510"/>
            <a:ext cx="11291509" cy="6084660"/>
            <a:chOff x="-680968" y="0"/>
            <a:chExt cx="11291792" cy="6085016"/>
          </a:xfrm>
        </p:grpSpPr>
        <p:sp>
          <p:nvSpPr>
            <p:cNvPr id="7" name="Rectangle à coins arrondis 6"/>
            <p:cNvSpPr/>
            <p:nvPr/>
          </p:nvSpPr>
          <p:spPr>
            <a:xfrm>
              <a:off x="-544758" y="5570806"/>
              <a:ext cx="3924887" cy="464869"/>
            </a:xfrm>
            <a:prstGeom prst="roundRect">
              <a:avLst/>
            </a:prstGeom>
            <a:solidFill>
              <a:schemeClr val="bg2"/>
            </a:solidFill>
            <a:ln w="19050" cap="flat" cmpd="sng" algn="ctr">
              <a:solidFill>
                <a:sysClr val="window" lastClr="FFFFFF"/>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400" b="1">
                  <a:effectLst/>
                  <a:latin typeface="Calibri" panose="020F0502020204030204" pitchFamily="34" charset="0"/>
                  <a:ea typeface="Calibri" panose="020F0502020204030204" pitchFamily="34" charset="0"/>
                  <a:cs typeface="Times New Roman" panose="02020603050405020304" pitchFamily="18" charset="0"/>
                </a:rPr>
                <a:t>REGLEMENTATION DES AFFAIRES </a:t>
              </a:r>
              <a:endParaRPr lang="fr-FR" sz="12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Rectangle à coins arrondis 7"/>
            <p:cNvSpPr/>
            <p:nvPr/>
          </p:nvSpPr>
          <p:spPr>
            <a:xfrm>
              <a:off x="5667499" y="5634214"/>
              <a:ext cx="4943325" cy="450802"/>
            </a:xfrm>
            <a:prstGeom prst="roundRect">
              <a:avLst/>
            </a:prstGeom>
            <a:solidFill>
              <a:schemeClr val="bg2"/>
            </a:solidFill>
            <a:ln w="19050" cap="flat" cmpd="sng" algn="ctr">
              <a:solidFill>
                <a:sysClr val="window" lastClr="FFFFFF"/>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400" b="1" dirty="0">
                  <a:effectLst/>
                  <a:latin typeface="Calibri" panose="020F0502020204030204" pitchFamily="34" charset="0"/>
                  <a:ea typeface="Calibri" panose="020F0502020204030204" pitchFamily="34" charset="0"/>
                  <a:cs typeface="Times New Roman" panose="02020603050405020304" pitchFamily="18" charset="0"/>
                </a:rPr>
                <a:t>PRATIQUES </a:t>
              </a:r>
              <a:r>
                <a:rPr lang="fr-FR" sz="1400" b="1" dirty="0" smtClean="0">
                  <a:effectLst/>
                  <a:latin typeface="Calibri" panose="020F0502020204030204" pitchFamily="34" charset="0"/>
                  <a:ea typeface="Calibri" panose="020F0502020204030204" pitchFamily="34" charset="0"/>
                  <a:cs typeface="Times New Roman" panose="02020603050405020304" pitchFamily="18" charset="0"/>
                </a:rPr>
                <a:t>INSTITUTIONNELLE </a:t>
              </a:r>
              <a:r>
                <a:rPr lang="fr-FR" sz="1400" b="1" dirty="0">
                  <a:effectLst/>
                  <a:latin typeface="Calibri" panose="020F0502020204030204" pitchFamily="34" charset="0"/>
                  <a:ea typeface="Calibri" panose="020F0502020204030204" pitchFamily="34" charset="0"/>
                  <a:cs typeface="Times New Roman" panose="02020603050405020304" pitchFamily="18" charset="0"/>
                </a:rPr>
                <a:t>ET </a:t>
              </a:r>
              <a:r>
                <a:rPr lang="fr-FR" sz="1400" b="1" dirty="0" smtClean="0">
                  <a:effectLst/>
                  <a:latin typeface="Calibri" panose="020F0502020204030204" pitchFamily="34" charset="0"/>
                  <a:ea typeface="Calibri" panose="020F0502020204030204" pitchFamily="34" charset="0"/>
                  <a:cs typeface="Times New Roman" panose="02020603050405020304" pitchFamily="18" charset="0"/>
                </a:rPr>
                <a:t>ECONOMIQUE </a:t>
              </a:r>
              <a:r>
                <a:rPr lang="fr-FR" sz="1400" b="1" dirty="0">
                  <a:effectLst/>
                  <a:latin typeface="Calibri" panose="020F0502020204030204" pitchFamily="34" charset="0"/>
                  <a:ea typeface="Calibri" panose="020F0502020204030204" pitchFamily="34" charset="0"/>
                  <a:cs typeface="Times New Roman" panose="02020603050405020304" pitchFamily="18" charset="0"/>
                </a:rPr>
                <a:t>DES AFFAIRES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Flèche à trois pointes 8"/>
            <p:cNvSpPr/>
            <p:nvPr/>
          </p:nvSpPr>
          <p:spPr>
            <a:xfrm>
              <a:off x="4119441" y="3108960"/>
              <a:ext cx="1139190" cy="2954378"/>
            </a:xfrm>
            <a:prstGeom prst="leftRightUpArrow">
              <a:avLst>
                <a:gd name="adj1" fmla="val 12651"/>
                <a:gd name="adj2" fmla="val 13886"/>
                <a:gd name="adj3" fmla="val 25000"/>
              </a:avLst>
            </a:prstGeom>
            <a:solidFill>
              <a:sysClr val="window" lastClr="FFFFFF">
                <a:lumMod val="95000"/>
              </a:sysClr>
            </a:solidFill>
            <a:ln w="12700" cap="flat" cmpd="sng" algn="ctr">
              <a:solidFill>
                <a:srgbClr val="5B9BD5">
                  <a:shade val="50000"/>
                </a:srgbClr>
              </a:solidFill>
              <a:prstDash val="sysDash"/>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sp>
          <p:nvSpPr>
            <p:cNvPr id="10" name="Rectangle à coins arrondis 9"/>
            <p:cNvSpPr/>
            <p:nvPr/>
          </p:nvSpPr>
          <p:spPr>
            <a:xfrm>
              <a:off x="-680968" y="0"/>
              <a:ext cx="3924300" cy="281305"/>
            </a:xfrm>
            <a:prstGeom prst="roundRect">
              <a:avLst/>
            </a:prstGeom>
            <a:noFill/>
            <a:ln w="190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a:effectLst/>
                  <a:latin typeface="Calibri" panose="020F0502020204030204" pitchFamily="34" charset="0"/>
                  <a:ea typeface="Calibri" panose="020F0502020204030204" pitchFamily="34" charset="0"/>
                  <a:cs typeface="Times New Roman" panose="02020603050405020304" pitchFamily="18" charset="0"/>
                </a:rPr>
                <a:t>DOING BUSINESS </a:t>
              </a:r>
              <a:endParaRPr lang="fr-FR"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à coins arrondis 10"/>
            <p:cNvSpPr/>
            <p:nvPr/>
          </p:nvSpPr>
          <p:spPr>
            <a:xfrm>
              <a:off x="5667499" y="0"/>
              <a:ext cx="4768215" cy="281354"/>
            </a:xfrm>
            <a:prstGeom prst="roundRect">
              <a:avLst/>
            </a:prstGeom>
            <a:noFill/>
            <a:ln w="19050" cap="flat" cmpd="sng" algn="ctr">
              <a:solidFill>
                <a:srgbClr val="FFC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b="1" dirty="0">
                  <a:effectLst/>
                  <a:latin typeface="Calibri" panose="020F0502020204030204" pitchFamily="34" charset="0"/>
                  <a:ea typeface="Calibri" panose="020F0502020204030204" pitchFamily="34" charset="0"/>
                  <a:cs typeface="Times New Roman" panose="02020603050405020304" pitchFamily="18" charset="0"/>
                </a:rPr>
                <a:t>DOING BUSINESS IN AFRICA  </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2" name="Groupe 11"/>
          <p:cNvGrpSpPr/>
          <p:nvPr/>
        </p:nvGrpSpPr>
        <p:grpSpPr>
          <a:xfrm>
            <a:off x="5674200" y="1150438"/>
            <a:ext cx="5725161" cy="4711699"/>
            <a:chOff x="224990" y="0"/>
            <a:chExt cx="5725650" cy="4712091"/>
          </a:xfrm>
        </p:grpSpPr>
        <p:grpSp>
          <p:nvGrpSpPr>
            <p:cNvPr id="13" name="Groupe 12"/>
            <p:cNvGrpSpPr/>
            <p:nvPr/>
          </p:nvGrpSpPr>
          <p:grpSpPr>
            <a:xfrm>
              <a:off x="224990" y="0"/>
              <a:ext cx="5725650" cy="4712091"/>
              <a:chOff x="224990" y="0"/>
              <a:chExt cx="5725650" cy="4712091"/>
            </a:xfrm>
          </p:grpSpPr>
          <p:grpSp>
            <p:nvGrpSpPr>
              <p:cNvPr id="15" name="Groupe 14"/>
              <p:cNvGrpSpPr/>
              <p:nvPr/>
            </p:nvGrpSpPr>
            <p:grpSpPr>
              <a:xfrm>
                <a:off x="1547446" y="0"/>
                <a:ext cx="4304518" cy="4712091"/>
                <a:chOff x="28136" y="0"/>
                <a:chExt cx="4304518" cy="4712091"/>
              </a:xfrm>
            </p:grpSpPr>
            <p:sp>
              <p:nvSpPr>
                <p:cNvPr id="20" name="Hexagone 19"/>
                <p:cNvSpPr/>
                <p:nvPr/>
              </p:nvSpPr>
              <p:spPr>
                <a:xfrm>
                  <a:off x="28136" y="801859"/>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050" b="1" dirty="0">
                      <a:effectLst/>
                      <a:latin typeface="Calibri" panose="020F0502020204030204" pitchFamily="34" charset="0"/>
                      <a:ea typeface="Calibri" panose="020F0502020204030204" pitchFamily="34" charset="0"/>
                      <a:cs typeface="Times New Roman" panose="02020603050405020304" pitchFamily="18" charset="0"/>
                    </a:rPr>
                    <a:t>REGULATION DES MARCHES </a:t>
                  </a:r>
                  <a:r>
                    <a:rPr lang="fr-FR" sz="1050" b="1" dirty="0">
                      <a:latin typeface="Calibri" panose="020F0502020204030204" pitchFamily="34" charset="0"/>
                      <a:ea typeface="Calibri" panose="020F0502020204030204" pitchFamily="34" charset="0"/>
                      <a:cs typeface="Times New Roman" panose="02020603050405020304" pitchFamily="18" charset="0"/>
                    </a:rPr>
                    <a:t>P</a:t>
                  </a:r>
                  <a:r>
                    <a:rPr lang="fr-FR" sz="1050" b="1" dirty="0" smtClean="0">
                      <a:effectLst/>
                      <a:latin typeface="Calibri" panose="020F0502020204030204" pitchFamily="34" charset="0"/>
                      <a:ea typeface="Calibri" panose="020F0502020204030204" pitchFamily="34" charset="0"/>
                      <a:cs typeface="Times New Roman" panose="02020603050405020304" pitchFamily="18" charset="0"/>
                    </a:rPr>
                    <a:t>UBLICS   </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Hexagone 20"/>
                <p:cNvSpPr/>
                <p:nvPr/>
              </p:nvSpPr>
              <p:spPr>
                <a:xfrm>
                  <a:off x="28136" y="2391508"/>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050" b="1">
                      <a:effectLst/>
                      <a:latin typeface="Calibri" panose="020F0502020204030204" pitchFamily="34" charset="0"/>
                      <a:ea typeface="Calibri" panose="020F0502020204030204" pitchFamily="34" charset="0"/>
                      <a:cs typeface="Times New Roman" panose="02020603050405020304" pitchFamily="18" charset="0"/>
                    </a:rPr>
                    <a:t>INCLUSION ECONOMIQUE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2" name="Hexagone 21"/>
                <p:cNvSpPr/>
                <p:nvPr/>
              </p:nvSpPr>
              <p:spPr>
                <a:xfrm>
                  <a:off x="1336431" y="0"/>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FINANCEMENT DES INVESTISSEMENTS</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Hexagone 22"/>
                <p:cNvSpPr/>
                <p:nvPr/>
              </p:nvSpPr>
              <p:spPr>
                <a:xfrm>
                  <a:off x="2658794" y="787791"/>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100" b="1">
                      <a:effectLst/>
                      <a:latin typeface="Calibri" panose="020F0502020204030204" pitchFamily="34" charset="0"/>
                      <a:ea typeface="Calibri" panose="020F0502020204030204" pitchFamily="34" charset="0"/>
                      <a:cs typeface="Times New Roman" panose="02020603050405020304" pitchFamily="18" charset="0"/>
                    </a:rPr>
                    <a:t>EFFICACITE BUDGETAIRE </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Hexagone 23"/>
                <p:cNvSpPr/>
                <p:nvPr/>
              </p:nvSpPr>
              <p:spPr>
                <a:xfrm>
                  <a:off x="2658793" y="2377440"/>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100" b="1" dirty="0">
                      <a:effectLst/>
                      <a:latin typeface="Calibri" panose="020F0502020204030204" pitchFamily="34" charset="0"/>
                      <a:ea typeface="Calibri" panose="020F0502020204030204" pitchFamily="34" charset="0"/>
                      <a:cs typeface="Times New Roman" panose="02020603050405020304" pitchFamily="18" charset="0"/>
                    </a:rPr>
                    <a:t>RESPONSABILITE SOCIETALE DES ENTREPRISES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Hexagone 24"/>
                <p:cNvSpPr/>
                <p:nvPr/>
              </p:nvSpPr>
              <p:spPr>
                <a:xfrm>
                  <a:off x="1364566" y="3165231"/>
                  <a:ext cx="1673860" cy="1546860"/>
                </a:xfrm>
                <a:prstGeom prst="hexagon">
                  <a:avLst/>
                </a:prstGeom>
                <a:solidFill>
                  <a:sysClr val="window" lastClr="FFFFFF"/>
                </a:solidFill>
                <a:ln w="12700" cap="flat" cmpd="sng" algn="ctr">
                  <a:solidFill>
                    <a:srgbClr val="A5A5A5"/>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050" b="1">
                      <a:effectLst/>
                      <a:latin typeface="Calibri" panose="020F0502020204030204" pitchFamily="34" charset="0"/>
                      <a:ea typeface="Calibri" panose="020F0502020204030204" pitchFamily="34" charset="0"/>
                      <a:cs typeface="Times New Roman" panose="02020603050405020304" pitchFamily="18" charset="0"/>
                    </a:rPr>
                    <a:t>PROPRIETE INTELLECTUELLE  </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16" name="Groupe 15"/>
              <p:cNvGrpSpPr/>
              <p:nvPr/>
            </p:nvGrpSpPr>
            <p:grpSpPr>
              <a:xfrm>
                <a:off x="224990" y="323534"/>
                <a:ext cx="5725650" cy="4079654"/>
                <a:chOff x="224990" y="42180"/>
                <a:chExt cx="5725650" cy="4079654"/>
              </a:xfrm>
            </p:grpSpPr>
            <p:sp>
              <p:nvSpPr>
                <p:cNvPr id="17" name="Rectangle à coins arrondis 16"/>
                <p:cNvSpPr/>
                <p:nvPr/>
              </p:nvSpPr>
              <p:spPr>
                <a:xfrm>
                  <a:off x="4403194" y="42180"/>
                  <a:ext cx="1547446" cy="323557"/>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i="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financier </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Rectangle à coins arrondis 17"/>
                <p:cNvSpPr/>
                <p:nvPr/>
              </p:nvSpPr>
              <p:spPr>
                <a:xfrm>
                  <a:off x="4403187" y="3798277"/>
                  <a:ext cx="1547446" cy="323557"/>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i="1">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social </a:t>
                  </a:r>
                  <a:endParaRPr lang="fr-FR" sz="16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Rectangle à coins arrondis 18"/>
                <p:cNvSpPr/>
                <p:nvPr/>
              </p:nvSpPr>
              <p:spPr>
                <a:xfrm>
                  <a:off x="224990" y="1486653"/>
                  <a:ext cx="1800078" cy="806031"/>
                </a:xfrm>
                <a:prstGeom prst="roundRect">
                  <a:avLst/>
                </a:prstGeom>
                <a:no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fr-FR" sz="1200" i="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Développement structurel et environnemental</a:t>
                  </a:r>
                  <a:endParaRPr lang="fr-FR" sz="16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sp>
          <p:nvSpPr>
            <p:cNvPr id="14" name="Hexagone 13"/>
            <p:cNvSpPr/>
            <p:nvPr/>
          </p:nvSpPr>
          <p:spPr>
            <a:xfrm>
              <a:off x="2869809" y="1589649"/>
              <a:ext cx="1673766" cy="1546732"/>
            </a:xfrm>
            <a:prstGeom prst="hexagon">
              <a:avLst/>
            </a:prstGeom>
            <a:solidFill>
              <a:srgbClr val="FFC000"/>
            </a:solidFill>
            <a:ln w="12700" cap="flat" cmpd="sng" algn="ctr">
              <a:no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0"/>
                </a:spcAft>
              </a:pPr>
              <a:r>
                <a:rPr lang="fr-FR" sz="1000" b="1" dirty="0">
                  <a:effectLst/>
                  <a:latin typeface="Calibri" panose="020F0502020204030204" pitchFamily="34" charset="0"/>
                  <a:ea typeface="Calibri" panose="020F0502020204030204" pitchFamily="34" charset="0"/>
                  <a:cs typeface="Times New Roman" panose="02020603050405020304" pitchFamily="18" charset="0"/>
                </a:rPr>
                <a:t>ETAT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000" b="1" dirty="0">
                  <a:effectLst/>
                  <a:latin typeface="Calibri" panose="020F0502020204030204" pitchFamily="34" charset="0"/>
                  <a:ea typeface="Calibri" panose="020F0502020204030204" pitchFamily="34" charset="0"/>
                  <a:cs typeface="Times New Roman" panose="02020603050405020304" pitchFamily="18" charset="0"/>
                </a:rPr>
                <a:t>ADMINISTRATIONS PUBLIQUES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000" b="1" dirty="0">
                  <a:effectLst/>
                  <a:latin typeface="Calibri" panose="020F0502020204030204" pitchFamily="34" charset="0"/>
                  <a:ea typeface="Calibri" panose="020F0502020204030204" pitchFamily="34" charset="0"/>
                  <a:cs typeface="Times New Roman" panose="02020603050405020304" pitchFamily="18" charset="0"/>
                </a:rPr>
                <a:t>ENTREPRISES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000" b="1" dirty="0">
                  <a:effectLst/>
                  <a:latin typeface="Calibri" panose="020F0502020204030204" pitchFamily="34" charset="0"/>
                  <a:ea typeface="Calibri" panose="020F0502020204030204" pitchFamily="34" charset="0"/>
                  <a:cs typeface="Times New Roman" panose="02020603050405020304" pitchFamily="18" charset="0"/>
                </a:rPr>
                <a:t>ORGANISATIONS SOCIALES </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fr-FR" sz="1000" b="1" dirty="0">
                  <a:effectLst/>
                  <a:latin typeface="Calibri" panose="020F0502020204030204" pitchFamily="34" charset="0"/>
                  <a:ea typeface="Calibri" panose="020F0502020204030204" pitchFamily="34" charset="0"/>
                  <a:cs typeface="Times New Roman" panose="02020603050405020304" pitchFamily="18" charset="0"/>
                </a:rPr>
                <a:t>START-UPS</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p:txBody>
        </p:sp>
      </p:grpSp>
      <p:graphicFrame>
        <p:nvGraphicFramePr>
          <p:cNvPr id="3" name="Tableau 2"/>
          <p:cNvGraphicFramePr>
            <a:graphicFrameLocks noGrp="1"/>
          </p:cNvGraphicFramePr>
          <p:nvPr>
            <p:extLst/>
          </p:nvPr>
        </p:nvGraphicFramePr>
        <p:xfrm>
          <a:off x="203308" y="1923803"/>
          <a:ext cx="5186101" cy="2609220"/>
        </p:xfrm>
        <a:graphic>
          <a:graphicData uri="http://schemas.openxmlformats.org/drawingml/2006/table">
            <a:tbl>
              <a:tblPr firstRow="1" firstCol="1" bandRow="1"/>
              <a:tblGrid>
                <a:gridCol w="5186101"/>
              </a:tblGrid>
              <a:tr h="0">
                <a:tc>
                  <a:txBody>
                    <a:bodyPr/>
                    <a:lstStyle/>
                    <a:p>
                      <a:pPr algn="ctr">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CREATION D’ENTREPRISE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OBTENTION DU PERMIS DE CONSTRUIRE</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RACCORDEMENT A L’ELECTRICITE</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TRANSFERT DE PROPRIETE</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OBTENTION DE PRETS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PROTECTION DES INVESTISSEURS MINORITAIRES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PAIEMENT DES IMPOTS ET TAXES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COMMERCE TRANSFRONTALIER</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r h="0">
                <a:tc>
                  <a:txBody>
                    <a:bodyPr/>
                    <a:lstStyle/>
                    <a:p>
                      <a:pPr algn="ctr">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EXECUTION DES CONTRATS</a:t>
                      </a:r>
                      <a:endParaRPr lang="fr-FR"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tcPr>
                </a:tc>
              </a:tr>
              <a:tr h="0">
                <a:tc>
                  <a:txBody>
                    <a:bodyPr/>
                    <a:lstStyle/>
                    <a:p>
                      <a:pPr algn="ctr">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REGLEMENT DE L’INSOLVABILITE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a:noFill/>
                    </a:lnT>
                    <a:lnB>
                      <a:noFill/>
                    </a:lnB>
                    <a:solidFill>
                      <a:srgbClr val="F2F2F2"/>
                    </a:solidFill>
                  </a:tcPr>
                </a:tc>
              </a:tr>
            </a:tbl>
          </a:graphicData>
        </a:graphic>
      </p:graphicFrame>
    </p:spTree>
    <p:extLst>
      <p:ext uri="{BB962C8B-B14F-4D97-AF65-F5344CB8AC3E}">
        <p14:creationId xmlns:p14="http://schemas.microsoft.com/office/powerpoint/2010/main" val="9437748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1850" y="894945"/>
            <a:ext cx="10515600" cy="1371737"/>
          </a:xfrm>
        </p:spPr>
        <p:txBody>
          <a:bodyPr>
            <a:noAutofit/>
          </a:bodyPr>
          <a:lstStyle/>
          <a:p>
            <a:pPr algn="just"/>
            <a:r>
              <a:rPr lang="fr-FR" b="1" dirty="0">
                <a:solidFill>
                  <a:schemeClr val="bg1"/>
                </a:solidFill>
                <a:latin typeface="Aharoni" panose="02010803020104030203" pitchFamily="2" charset="-79"/>
                <a:cs typeface="Aharoni" panose="02010803020104030203" pitchFamily="2" charset="-79"/>
              </a:rPr>
              <a:t>3</a:t>
            </a:r>
            <a:r>
              <a:rPr lang="fr-FR" b="1" dirty="0" smtClean="0">
                <a:solidFill>
                  <a:schemeClr val="bg1"/>
                </a:solidFill>
                <a:latin typeface="Aharoni" panose="02010803020104030203" pitchFamily="2" charset="-79"/>
                <a:cs typeface="Aharoni" panose="02010803020104030203" pitchFamily="2" charset="-79"/>
              </a:rPr>
              <a:t>.</a:t>
            </a:r>
            <a:r>
              <a:rPr lang="fr-FR" sz="4400" b="1" dirty="0" smtClean="0">
                <a:solidFill>
                  <a:schemeClr val="bg1"/>
                </a:solidFill>
                <a:latin typeface="Aharoni" panose="02010803020104030203" pitchFamily="2" charset="-79"/>
                <a:cs typeface="Aharoni" panose="02010803020104030203" pitchFamily="2" charset="-79"/>
              </a:rPr>
              <a:t> </a:t>
            </a:r>
            <a:r>
              <a:rPr lang="fr-FR" sz="2800" b="1" dirty="0" smtClean="0">
                <a:solidFill>
                  <a:schemeClr val="bg1"/>
                </a:solidFill>
                <a:latin typeface="Aharoni" panose="02010803020104030203" pitchFamily="2" charset="-79"/>
                <a:cs typeface="Aharoni" panose="02010803020104030203" pitchFamily="2" charset="-79"/>
              </a:rPr>
              <a:t>ANALYSE DES PERFORMANCES DU CAMEROUN PAR DOMAINE  DOING BUSINESS : CIBLES – DÉFIS À RELEVER - LEVIERS </a:t>
            </a:r>
            <a:endParaRPr lang="fr-FR" sz="2800" b="1" dirty="0">
              <a:solidFill>
                <a:srgbClr val="7030A0"/>
              </a:solidFill>
              <a:latin typeface="Aharoni" panose="02010803020104030203" pitchFamily="2" charset="-79"/>
              <a:cs typeface="Aharoni" panose="02010803020104030203" pitchFamily="2" charset="-79"/>
            </a:endParaRPr>
          </a:p>
        </p:txBody>
      </p:sp>
      <p:sp>
        <p:nvSpPr>
          <p:cNvPr id="4" name="Titre 1"/>
          <p:cNvSpPr txBox="1">
            <a:spLocks/>
          </p:cNvSpPr>
          <p:nvPr/>
        </p:nvSpPr>
        <p:spPr>
          <a:xfrm>
            <a:off x="496246" y="2266682"/>
            <a:ext cx="11186808" cy="393339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992188" indent="-369888">
              <a:buFont typeface="Courier New" panose="02070309020205020404" pitchFamily="49" charset="0"/>
              <a:buChar char="o"/>
            </a:pPr>
            <a:r>
              <a:rPr lang="fr-FR" sz="2800" b="1" dirty="0" smtClean="0">
                <a:solidFill>
                  <a:schemeClr val="bg1"/>
                </a:solidFill>
                <a:latin typeface="Aharoni" panose="02010803020104030203" pitchFamily="2" charset="-79"/>
                <a:cs typeface="Aharoni" panose="02010803020104030203" pitchFamily="2" charset="-79"/>
              </a:rPr>
              <a:t>Analyse des performances du Cameroun dans chaque domaine </a:t>
            </a:r>
          </a:p>
          <a:p>
            <a:pPr marL="622300"/>
            <a:endParaRPr lang="fr-FR" sz="2800" b="1" dirty="0" smtClean="0">
              <a:solidFill>
                <a:schemeClr val="bg1"/>
              </a:solidFill>
              <a:latin typeface="Aharoni" panose="02010803020104030203" pitchFamily="2" charset="-79"/>
              <a:cs typeface="Aharoni" panose="02010803020104030203" pitchFamily="2" charset="-79"/>
            </a:endParaRPr>
          </a:p>
          <a:p>
            <a:pPr marL="992188" indent="-369888">
              <a:buFont typeface="Courier New" panose="02070309020205020404" pitchFamily="49" charset="0"/>
              <a:buChar char="o"/>
            </a:pPr>
            <a:r>
              <a:rPr lang="fr-FR" sz="2800" b="1" dirty="0" smtClean="0">
                <a:solidFill>
                  <a:schemeClr val="bg1"/>
                </a:solidFill>
                <a:latin typeface="Aharoni" panose="02010803020104030203" pitchFamily="2" charset="-79"/>
                <a:cs typeface="Aharoni" panose="02010803020104030203" pitchFamily="2" charset="-79"/>
              </a:rPr>
              <a:t>Identification des pays de référence avec des meilleures performances dans chaque domaine </a:t>
            </a:r>
          </a:p>
          <a:p>
            <a:pPr marL="622300"/>
            <a:endParaRPr lang="fr-FR" sz="2800" b="1" dirty="0" smtClean="0">
              <a:solidFill>
                <a:schemeClr val="bg1"/>
              </a:solidFill>
              <a:latin typeface="Aharoni" panose="02010803020104030203" pitchFamily="2" charset="-79"/>
              <a:cs typeface="Aharoni" panose="02010803020104030203" pitchFamily="2" charset="-79"/>
            </a:endParaRPr>
          </a:p>
          <a:p>
            <a:pPr marL="992188" indent="-369888">
              <a:buFont typeface="Courier New" panose="02070309020205020404" pitchFamily="49" charset="0"/>
              <a:buChar char="o"/>
            </a:pPr>
            <a:r>
              <a:rPr lang="fr-FR" sz="2800" b="1" dirty="0" smtClean="0">
                <a:solidFill>
                  <a:schemeClr val="accent4"/>
                </a:solidFill>
                <a:latin typeface="Aharoni" panose="02010803020104030203" pitchFamily="2" charset="-79"/>
                <a:cs typeface="Aharoni" panose="02010803020104030203" pitchFamily="2" charset="-79"/>
              </a:rPr>
              <a:t>Profilage des recommandations et bonnes pratiques à mettre en œuvre pour la vision </a:t>
            </a:r>
            <a:r>
              <a:rPr lang="fr-FR" sz="3600" b="1" dirty="0" smtClean="0">
                <a:solidFill>
                  <a:schemeClr val="accent4"/>
                </a:solidFill>
                <a:latin typeface="Aharoni" panose="02010803020104030203" pitchFamily="2" charset="-79"/>
                <a:cs typeface="Aharoni" panose="02010803020104030203" pitchFamily="2" charset="-79"/>
              </a:rPr>
              <a:t>2020</a:t>
            </a:r>
            <a:r>
              <a:rPr lang="fr-FR" sz="2800" b="1" dirty="0" smtClean="0">
                <a:solidFill>
                  <a:schemeClr val="accent4"/>
                </a:solidFill>
                <a:latin typeface="Aharoni" panose="02010803020104030203" pitchFamily="2" charset="-79"/>
                <a:cs typeface="Aharoni" panose="02010803020104030203" pitchFamily="2" charset="-79"/>
              </a:rPr>
              <a:t>  (</a:t>
            </a:r>
            <a:r>
              <a:rPr lang="fr-FR" sz="2800" b="1" dirty="0" err="1" smtClean="0">
                <a:solidFill>
                  <a:schemeClr val="accent4"/>
                </a:solidFill>
                <a:latin typeface="Aharoni" panose="02010803020104030203" pitchFamily="2" charset="-79"/>
                <a:cs typeface="Aharoni" panose="02010803020104030203" pitchFamily="2" charset="-79"/>
              </a:rPr>
              <a:t>Doing</a:t>
            </a:r>
            <a:r>
              <a:rPr lang="fr-FR" sz="2800" b="1" dirty="0" smtClean="0">
                <a:solidFill>
                  <a:schemeClr val="accent4"/>
                </a:solidFill>
                <a:latin typeface="Aharoni" panose="02010803020104030203" pitchFamily="2" charset="-79"/>
                <a:cs typeface="Aharoni" panose="02010803020104030203" pitchFamily="2" charset="-79"/>
              </a:rPr>
              <a:t> Business / CBF)</a:t>
            </a:r>
            <a:endParaRPr lang="fr-FR" sz="2800" b="1" dirty="0">
              <a:solidFill>
                <a:schemeClr val="bg1"/>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6670486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92212"/>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CREATION D’ENTREPRISE</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Cameroun</a:t>
            </a: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 </a:t>
            </a:r>
            <a:r>
              <a:rPr lang="fr-FR" sz="28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82,39</a:t>
            </a:r>
            <a:endParaRPr lang="fr-FR" sz="36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91,72</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COTE D’IVOIRE</a:t>
            </a:r>
            <a:endParaRPr lang="fr-FR" sz="36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 7"/>
          <p:cNvPicPr>
            <a:picLocks noChangeAspect="1"/>
          </p:cNvPicPr>
          <p:nvPr/>
        </p:nvPicPr>
        <p:blipFill>
          <a:blip r:embed="rId2"/>
          <a:stretch>
            <a:fillRect/>
          </a:stretch>
        </p:blipFill>
        <p:spPr>
          <a:xfrm>
            <a:off x="7116601" y="635431"/>
            <a:ext cx="4755097" cy="4209518"/>
          </a:xfrm>
          <a:prstGeom prst="rect">
            <a:avLst/>
          </a:prstGeom>
        </p:spPr>
      </p:pic>
    </p:spTree>
    <p:extLst>
      <p:ext uri="{BB962C8B-B14F-4D97-AF65-F5344CB8AC3E}">
        <p14:creationId xmlns:p14="http://schemas.microsoft.com/office/powerpoint/2010/main" val="38344293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288947546"/>
              </p:ext>
            </p:extLst>
          </p:nvPr>
        </p:nvGraphicFramePr>
        <p:xfrm>
          <a:off x="976393" y="263471"/>
          <a:ext cx="10197885" cy="6783961"/>
        </p:xfrm>
        <a:graphic>
          <a:graphicData uri="http://schemas.openxmlformats.org/drawingml/2006/table">
            <a:tbl>
              <a:tblPr firstRow="1" firstCol="1" bandRow="1"/>
              <a:tblGrid>
                <a:gridCol w="1529733"/>
                <a:gridCol w="8668152"/>
              </a:tblGrid>
              <a:tr h="1239864">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Création d’entreprise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 évolué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44,3</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82,39</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2017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rang du Cameroun dans ce domaine est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122</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sur 190 pays en 2017</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Côte d’Ivoire occupe le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44</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rang en 2017</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743919">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nombre de procédures de création d’entreprise</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coût global de la création (en % du revenu par habitant)</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minimum de capital requis pour la création</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727702">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agir/Actions en cours de mise en œuvre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référer aux reformes et perspectives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2009 pour la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Côte-d’Ivoire</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Intensifier la communication sociale sur les réformes mises en œuvre (Statut déclaratif de l’entrepreneur individuel du droit OHADA, Article 30-33 de l’AUDCG révisé en 2010 et introduisant le STATUT D’ENTREPRENANT…)</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Consécration</a:t>
                      </a: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de la société par actions simplifiées (Art. 159 AUDSC-GIE); possibilité pour les SA d’avoir un capital variable (Art. 664-669); Recours au notaire facultatif ;  </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Croissance perceptible du nombre de création d’entreprises auprès des CFCE</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kern="1200"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Centre de Développement de la PME (GICAM) ; Incubateurs d’entreprises (IPD) ; Observatoire Economique de la CCIMA</a:t>
                      </a:r>
                      <a:endParaRPr lang="fr-FR" sz="1600" b="1" kern="120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Rationaliser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les procédures pour les réduire de 6 à 4</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Légaliser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 publication des avis de constitution  par le Guichet unique sur son site web</a:t>
                      </a:r>
                      <a:endParaRPr lang="fr-FR"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Réduire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le montant du capital minimum requis de 100 000 FCFA à 25 000 FCFA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(Côte d’Ivoire)</a:t>
                      </a:r>
                      <a:endParaRPr lang="fr-FR"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239864">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20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les 32 recommandations du CBF depuis 2010</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le CFCE ; le MINJUSTICE (informatisation du RCCM) ; le Guichet Unique ;  l’APME ; l’OHADA ; le MINEPAT ; le MINPMEESA, le MINCOMMERCE, etc. </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organisations professionnelles (plaidoyer institutionnel et de lobbying)</a:t>
                      </a:r>
                      <a:endParaRPr lang="fr-FR" sz="20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bl>
          </a:graphicData>
        </a:graphic>
      </p:graphicFrame>
      <p:sp>
        <p:nvSpPr>
          <p:cNvPr id="3" name="AutoShape 73"/>
          <p:cNvSpPr>
            <a:spLocks noChangeArrowheads="1"/>
          </p:cNvSpPr>
          <p:nvPr/>
        </p:nvSpPr>
        <p:spPr bwMode="auto">
          <a:xfrm>
            <a:off x="1934852" y="798841"/>
            <a:ext cx="482882" cy="719991"/>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9208955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88708"/>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gn="ct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OBTENTION DE PERMIS DE CONSTRUIRE </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a:t>
            </a: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Cameroun</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 </a:t>
            </a:r>
            <a:r>
              <a:rPr lang="fr-FR" sz="2800" b="1" dirty="0" smtClean="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59,74</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65,56</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191214" y="697424"/>
            <a:ext cx="4792349" cy="4144021"/>
          </a:xfrm>
          <a:prstGeom prst="rect">
            <a:avLst/>
          </a:prstGeom>
        </p:spPr>
      </p:pic>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4">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4">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17709573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1503501516"/>
              </p:ext>
            </p:extLst>
          </p:nvPr>
        </p:nvGraphicFramePr>
        <p:xfrm>
          <a:off x="557938" y="119303"/>
          <a:ext cx="10988299" cy="6614710"/>
        </p:xfrm>
        <a:graphic>
          <a:graphicData uri="http://schemas.openxmlformats.org/drawingml/2006/table">
            <a:tbl>
              <a:tblPr firstRow="1" firstCol="1" bandRow="1"/>
              <a:tblGrid>
                <a:gridCol w="1656586"/>
                <a:gridCol w="9331713"/>
              </a:tblGrid>
              <a:tr h="1258866">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Obtention du permis de construire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est passé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76,44</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59,74</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2017</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rang du Cameroun dans ce domaine est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140</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sur 190 pays en 2017</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occupe le rang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112</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 2017 sur 190 pays</a:t>
                      </a:r>
                    </a:p>
                    <a:p>
                      <a:pPr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940115">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procédures d’obtention de permis</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jours d’obtention de permis de construire</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coût de l’obtention du permis de construire (en % du revenu par habitant)</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contrôle de la qualité de construction</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705086">
                <a:tc>
                  <a:txBody>
                    <a:bodyPr/>
                    <a:lstStyle/>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just">
                        <a:lnSpc>
                          <a:spcPct val="100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CUD : Informatisation des actes d’urbanisme ; expérience à généraliser au plan national pour mettre en exergue ce dispositif</a:t>
                      </a:r>
                    </a:p>
                    <a:p>
                      <a:pPr marL="111125" algn="l">
                        <a:lnSpc>
                          <a:spcPct val="100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645201">
                <a:tc>
                  <a:txBody>
                    <a:bodyPr/>
                    <a:lstStyle/>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Imposer de nouveaux délais (plus courts) pour la délivrance de divers permis </a:t>
                      </a:r>
                    </a:p>
                    <a:p>
                      <a:pPr marL="342900" lvl="0" indent="-342900" algn="l">
                        <a:lnSpc>
                          <a:spcPct val="100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Rendre opérationnelle la plateforme</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élec</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tronique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traitement et</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de suivi d</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es permis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construire (Communauté Urbaine de Douala, Logiciel SAG…)</a:t>
                      </a: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les frais de permis de construire d’au moins 13,7 %. Et donc les faire passer de 15,3 % à 13,2 % de la valeur de la construction. </a:t>
                      </a:r>
                    </a:p>
                    <a:p>
                      <a:pPr marL="342900" lvl="0" indent="-342900" algn="l">
                        <a:lnSpc>
                          <a:spcPct val="100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Renforcer le contrôle de qualité pendant la construction en introduisant les inspections et améliorer l’indice de contrôle de la qualité de 13 actuel à 14 d’ici 2020. </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942084">
                <a:tc>
                  <a:txBody>
                    <a:bodyPr/>
                    <a:lstStyle/>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0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0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Mise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 perspective et en cohérence les 17 recommandations du CBF depuis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2010</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reformes et perspectives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2009 pour le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Rwanda</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délivrance des actes d’urbanisme : les Communautés Urbaines, le MINISTERE DES DOMAINES, DU CADASTRE ET DES AFFAIRES FONCIERES (Réserves foncières sécurisées de l’Etat) ; le MINISTERE  de l’HABITAT ET DU DEVELOPPEMENT URBAIN (MINHDU</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0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organisations professionnelles (plaidoyer institutionnel et de lobbying)</a:t>
                      </a:r>
                    </a:p>
                  </a:txBody>
                  <a:tcPr marL="57188" marR="57188"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5" name="AutoShape 70"/>
          <p:cNvSpPr>
            <a:spLocks noChangeArrowheads="1"/>
          </p:cNvSpPr>
          <p:nvPr/>
        </p:nvSpPr>
        <p:spPr bwMode="auto">
          <a:xfrm rot="10800000">
            <a:off x="1416232" y="685202"/>
            <a:ext cx="417513" cy="677000"/>
          </a:xfrm>
          <a:prstGeom prst="upArrow">
            <a:avLst>
              <a:gd name="adj1" fmla="val 50000"/>
              <a:gd name="adj2" fmla="val 42113"/>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261302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RACCORDEMENT A L’ELECTRICITE</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ACCES A L’ELECTRICITE</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60,35</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82,03</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KENYA</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Image 1"/>
          <p:cNvPicPr>
            <a:picLocks noChangeAspect="1"/>
          </p:cNvPicPr>
          <p:nvPr/>
        </p:nvPicPr>
        <p:blipFill>
          <a:blip r:embed="rId2"/>
          <a:stretch>
            <a:fillRect/>
          </a:stretch>
        </p:blipFill>
        <p:spPr>
          <a:xfrm>
            <a:off x="7045599" y="737452"/>
            <a:ext cx="4977788" cy="4088495"/>
          </a:xfrm>
          <a:prstGeom prst="rect">
            <a:avLst/>
          </a:prstGeom>
        </p:spPr>
      </p:pic>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707940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899075397"/>
              </p:ext>
            </p:extLst>
          </p:nvPr>
        </p:nvGraphicFramePr>
        <p:xfrm>
          <a:off x="650930" y="278971"/>
          <a:ext cx="10941802" cy="7026704"/>
        </p:xfrm>
        <a:graphic>
          <a:graphicData uri="http://schemas.openxmlformats.org/drawingml/2006/table">
            <a:tbl>
              <a:tblPr firstRow="1" firstCol="1" bandRow="1"/>
              <a:tblGrid>
                <a:gridCol w="1658894"/>
                <a:gridCol w="9282908"/>
              </a:tblGrid>
              <a:tr h="1389172">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Raccordement à l’électricité</a:t>
                      </a:r>
                      <a:r>
                        <a:rPr lang="fr-FR" sz="1600" b="1">
                          <a:effectLst/>
                          <a:latin typeface="Calibri" panose="020F0502020204030204" pitchFamily="34" charset="0"/>
                          <a:ea typeface="Calibri" panose="020F0502020204030204" pitchFamily="34" charset="0"/>
                          <a:cs typeface="Times New Roman" panose="02020603050405020304" pitchFamily="18" charset="0"/>
                        </a:rPr>
                        <a:t> est passé de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60,10</a:t>
                      </a:r>
                      <a:r>
                        <a:rPr lang="fr-FR" sz="1600" b="1">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60,35</a:t>
                      </a:r>
                      <a:r>
                        <a:rPr lang="fr-FR" sz="1600" b="1">
                          <a:effectLst/>
                          <a:latin typeface="Calibri" panose="020F0502020204030204" pitchFamily="34" charset="0"/>
                          <a:ea typeface="Calibri" panose="020F0502020204030204" pitchFamily="34" charset="0"/>
                          <a:cs typeface="Times New Roman" panose="02020603050405020304" pitchFamily="18" charset="0"/>
                        </a:rPr>
                        <a:t> en 2017</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Le Cameroun occupe le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121</a:t>
                      </a:r>
                      <a:r>
                        <a:rPr lang="fr-FR" sz="1600" b="1" baseline="300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a:effectLst/>
                          <a:latin typeface="Calibri" panose="020F0502020204030204" pitchFamily="34" charset="0"/>
                          <a:ea typeface="Calibri" panose="020F0502020204030204" pitchFamily="34" charset="0"/>
                          <a:cs typeface="Times New Roman" panose="02020603050405020304" pitchFamily="18" charset="0"/>
                        </a:rPr>
                        <a:t>rang sur 190 pays en 2017</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Le Kenya occupe le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71</a:t>
                      </a:r>
                      <a:r>
                        <a:rPr lang="fr-FR" sz="1600" b="1" baseline="300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a:effectLst/>
                          <a:latin typeface="Calibri" panose="020F0502020204030204" pitchFamily="34" charset="0"/>
                          <a:ea typeface="Calibri" panose="020F0502020204030204" pitchFamily="34" charset="0"/>
                          <a:cs typeface="Times New Roman" panose="02020603050405020304" pitchFamily="18" charset="0"/>
                        </a:rPr>
                        <a:t> rang sur 190 pays en 2017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389172">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procédures pour le raccordement à l’électricité.</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de jours de la procédure de raccordement à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l’électricité. </a:t>
                      </a:r>
                    </a:p>
                    <a:p>
                      <a:pPr marL="342900" lvl="0" indent="-342900" algn="l">
                        <a:lnSpc>
                          <a:spcPct val="107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Le temps pour obtenir un raccordement.</a:t>
                      </a:r>
                    </a:p>
                    <a:p>
                      <a:pPr marL="342900" lvl="0" indent="-342900" algn="l">
                        <a:lnSpc>
                          <a:spcPct val="107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Le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coût du raccordement (en % du revenu par habitant).</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fiabilité de l’approvisionnement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et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la transparence des tarifs. </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116055">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Rationaliser pour les réduire, le coût de raccordement à l’électricité d’au moins 60 %, pour les faire passer de 1776,9 % du revenu par habitant actuel, à 229,4 % d’ici 2020.</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Accroitre les investissements dans les lignes de distribution et les transformateurs.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Améliorer l’indice de fiabilité de l’approvisionnement et de transparence des tarifs de 3 à 6 en 2020.</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548209">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algn="l">
                        <a:lnSpc>
                          <a:spcPct val="107000"/>
                        </a:lnSpc>
                        <a:spcAft>
                          <a:spcPts val="0"/>
                        </a:spcAft>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ENEO : Informatisation de la relation client ; introduction du prépaiement et</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des compteurs « intelligents » ; 90 000 nouveaux branchements par an ; 148 MW de capacité additionnelle depuis 2014</a:t>
                      </a:r>
                    </a:p>
                    <a:p>
                      <a:pPr algn="l">
                        <a:lnSpc>
                          <a:spcPct val="107000"/>
                        </a:lnSpc>
                        <a:spcAft>
                          <a:spcPts val="0"/>
                        </a:spcAft>
                      </a:pPr>
                      <a:endParaRPr lang="fr-FR" sz="8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Cependant, l’équipe DB n’a retenu comme pertinents que les indicateurs de fiabilité de l’offre énergétique et la transparence des coûts</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958190">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les 7 recommandations du CBF depuis 2011</a:t>
                      </a:r>
                    </a:p>
                    <a:p>
                      <a:pPr marL="342900" lvl="0" indent="-342900" algn="l">
                        <a:lnSpc>
                          <a:spcPct val="107000"/>
                        </a:lnSpc>
                        <a:spcAft>
                          <a:spcPts val="0"/>
                        </a:spcAft>
                        <a:buFont typeface="Symbol" panose="05050102010706020507" pitchFamily="18" charset="2"/>
                        <a:buChar char=""/>
                      </a:pPr>
                      <a:r>
                        <a:rPr lang="fr-FR" sz="16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chemeClr val="accent5"/>
                          </a:solidFill>
                          <a:effectLst/>
                          <a:latin typeface="Calibri" panose="020F0502020204030204" pitchFamily="34" charset="0"/>
                          <a:ea typeface="Calibri" panose="020F0502020204030204" pitchFamily="34" charset="0"/>
                          <a:cs typeface="Times New Roman" panose="02020603050405020304" pitchFamily="18" charset="0"/>
                        </a:rPr>
                        <a:t> Business depuis 2015 pour le Kenya</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fourniture, de la distribution et du transport de l'électricité : MINEE, MINIMIDT, ENEO, SONATREL,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groupements de lobbying du secteur privé. </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5" name="AutoShape 73"/>
          <p:cNvSpPr>
            <a:spLocks noChangeArrowheads="1"/>
          </p:cNvSpPr>
          <p:nvPr/>
        </p:nvSpPr>
        <p:spPr bwMode="auto">
          <a:xfrm rot="5400000">
            <a:off x="1575919" y="749160"/>
            <a:ext cx="507434" cy="776539"/>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4050419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TRANSFERT DE PROPRIETE</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ACCES A LA PROPRIETE</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37,33</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57,56</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COTE D’IVOIRE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Image 2"/>
          <p:cNvPicPr>
            <a:picLocks noChangeAspect="1"/>
          </p:cNvPicPr>
          <p:nvPr/>
        </p:nvPicPr>
        <p:blipFill>
          <a:blip r:embed="rId2"/>
          <a:stretch>
            <a:fillRect/>
          </a:stretch>
        </p:blipFill>
        <p:spPr>
          <a:xfrm>
            <a:off x="7067227" y="660686"/>
            <a:ext cx="4968848" cy="4165261"/>
          </a:xfrm>
          <a:prstGeom prst="rect">
            <a:avLst/>
          </a:prstGeom>
        </p:spPr>
      </p:pic>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4485170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2890597704"/>
              </p:ext>
            </p:extLst>
          </p:nvPr>
        </p:nvGraphicFramePr>
        <p:xfrm>
          <a:off x="836908" y="247972"/>
          <a:ext cx="10383865" cy="7004173"/>
        </p:xfrm>
        <a:graphic>
          <a:graphicData uri="http://schemas.openxmlformats.org/drawingml/2006/table">
            <a:tbl>
              <a:tblPr firstRow="1" firstCol="1" bandRow="1"/>
              <a:tblGrid>
                <a:gridCol w="1539097"/>
                <a:gridCol w="8844768"/>
              </a:tblGrid>
              <a:tr h="1665731">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Transfert de Propriété</a:t>
                      </a:r>
                      <a:r>
                        <a:rPr lang="fr-FR" sz="1600" b="1">
                          <a:effectLst/>
                          <a:latin typeface="Calibri" panose="020F0502020204030204" pitchFamily="34" charset="0"/>
                          <a:ea typeface="Calibri" panose="020F0502020204030204" pitchFamily="34" charset="0"/>
                          <a:cs typeface="Times New Roman" panose="02020603050405020304" pitchFamily="18" charset="0"/>
                        </a:rPr>
                        <a:t> du Cameroun a évolué de l’indice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36,33 </a:t>
                      </a:r>
                      <a:r>
                        <a:rPr lang="fr-FR" sz="1600" b="1">
                          <a:effectLst/>
                          <a:latin typeface="Calibri" panose="020F0502020204030204" pitchFamily="34" charset="0"/>
                          <a:ea typeface="Calibri" panose="020F0502020204030204" pitchFamily="34" charset="0"/>
                          <a:cs typeface="Times New Roman" panose="02020603050405020304" pitchFamily="18" charset="0"/>
                        </a:rPr>
                        <a:t>à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37,33 </a:t>
                      </a:r>
                      <a:r>
                        <a:rPr lang="fr-FR" sz="1600" b="1">
                          <a:effectLst/>
                          <a:latin typeface="Calibri" panose="020F0502020204030204" pitchFamily="34" charset="0"/>
                          <a:ea typeface="Calibri" panose="020F0502020204030204" pitchFamily="34" charset="0"/>
                          <a:cs typeface="Times New Roman" panose="02020603050405020304" pitchFamily="18" charset="0"/>
                        </a:rPr>
                        <a:t>entre 2008 et 2017.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Le rang du Cameroun en 2017 est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176</a:t>
                      </a:r>
                      <a:r>
                        <a:rPr lang="fr-FR" sz="1600" b="1" baseline="300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a:effectLst/>
                          <a:latin typeface="Calibri" panose="020F0502020204030204" pitchFamily="34" charset="0"/>
                          <a:ea typeface="Calibri" panose="020F0502020204030204" pitchFamily="34" charset="0"/>
                          <a:cs typeface="Times New Roman" panose="02020603050405020304" pitchFamily="18" charset="0"/>
                        </a:rPr>
                        <a:t> sur 190 pays.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La Cote d’Ivoire occupe le </a:t>
                      </a:r>
                      <a:r>
                        <a:rPr lang="fr-FR" sz="1600" b="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125</a:t>
                      </a:r>
                      <a:r>
                        <a:rPr lang="fr-FR" sz="1600" b="1" baseline="300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a:effectLst/>
                          <a:latin typeface="Calibri" panose="020F0502020204030204" pitchFamily="34" charset="0"/>
                          <a:ea typeface="Calibri" panose="020F0502020204030204" pitchFamily="34" charset="0"/>
                          <a:cs typeface="Times New Roman" panose="02020603050405020304" pitchFamily="18" charset="0"/>
                        </a:rPr>
                        <a:t> rang.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110487">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nombre de procédures relatif au transfert de propriété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La durée de la procédure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coût global de la procédure (% de la valeur du bien)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La qualité de l’administration foncière.</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665731">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Imposer de nouveaux délais pour le transfert de propriété de 83 jours actuels à 30 jours au maximum. Et un coût de procédure passant de 19 % à 7,4 % de la valeur du bien.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Réduire le taux d’enregistrement du contrat de vente de 15% à 5% de la valeur du bien.</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Réduire le taux de transfert définitif de la propriété de 2% à 1% de la valeur du bien.</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Réduire les frais de notaire de 1 point pour les biens de moins de 10 millions de FCFA.</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Améliorer la transparence du système d’administration des biens fonciers de 7 à 10,5</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555244">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MINDCAF : Guichet Unique de facilitation des opérations foncières ; Guide de l’usager</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 site web de diffusion des textes relatifs aux procédures de délivrance des titres de propriété foncière (</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hlinkClick r:id="rId2"/>
                        </a:rPr>
                        <a:t>www.gutf.cm</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t>
                      </a:r>
                    </a:p>
                    <a:p>
                      <a:pPr marL="0" lvl="0" indent="0" algn="l">
                        <a:lnSpc>
                          <a:spcPct val="107000"/>
                        </a:lnSpc>
                        <a:spcAft>
                          <a:spcPts val="0"/>
                        </a:spcAft>
                        <a:buFont typeface="Symbol" panose="05050102010706020507" pitchFamily="18" charset="2"/>
                        <a:buNone/>
                      </a:pPr>
                      <a:endParaRPr lang="fr-FR" sz="8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Programme d’Appui à la Modernisation du Cadastre et du Climat des Affaires (PAMOCCA)</a:t>
                      </a:r>
                      <a:endPar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388109">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les 28 recommandations du CBF en la matière depuis 2010.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Le MINDCAF et la réforme du Cadastre ; Le Code domanial.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groupements de lobbying du secteur privé.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4" name="AutoShape 73"/>
          <p:cNvSpPr>
            <a:spLocks noChangeArrowheads="1"/>
          </p:cNvSpPr>
          <p:nvPr/>
        </p:nvSpPr>
        <p:spPr bwMode="auto">
          <a:xfrm rot="5400000">
            <a:off x="1614830" y="982625"/>
            <a:ext cx="507434" cy="776539"/>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619948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OBTENTION DE PRETS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ACCES AU CREDIT</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de 35 points à 60</a:t>
            </a:r>
            <a:r>
              <a:rPr lang="fr-FR" sz="3600"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90,00</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036231" y="784653"/>
            <a:ext cx="4819972" cy="4869172"/>
          </a:xfrm>
          <a:prstGeom prst="rect">
            <a:avLst/>
          </a:prstGeom>
        </p:spPr>
      </p:pic>
      <p:grpSp>
        <p:nvGrpSpPr>
          <p:cNvPr id="6" name="Groupe 5"/>
          <p:cNvGrpSpPr/>
          <p:nvPr/>
        </p:nvGrpSpPr>
        <p:grpSpPr>
          <a:xfrm>
            <a:off x="15498" y="6598905"/>
            <a:ext cx="12176503" cy="294647"/>
            <a:chOff x="15498" y="6598905"/>
            <a:chExt cx="12176503" cy="294647"/>
          </a:xfrm>
        </p:grpSpPr>
        <p:pic>
          <p:nvPicPr>
            <p:cNvPr id="7" name="Image 6" descr="drapeaux 2"/>
            <p:cNvPicPr/>
            <p:nvPr/>
          </p:nvPicPr>
          <p:blipFill>
            <a:blip r:embed="rId4">
              <a:lum bright="6000" contrast="-24000"/>
            </a:blip>
            <a:srcRect/>
            <a:stretch>
              <a:fillRect/>
            </a:stretch>
          </p:blipFill>
          <p:spPr>
            <a:xfrm>
              <a:off x="15498" y="6598905"/>
              <a:ext cx="5912677" cy="259095"/>
            </a:xfrm>
            <a:prstGeom prst="rect">
              <a:avLst/>
            </a:prstGeom>
            <a:noFill/>
            <a:ln>
              <a:noFill/>
              <a:prstDash/>
            </a:ln>
          </p:spPr>
        </p:pic>
        <p:pic>
          <p:nvPicPr>
            <p:cNvPr id="8" name="Image 7" descr="drapeaux 2"/>
            <p:cNvPicPr/>
            <p:nvPr/>
          </p:nvPicPr>
          <p:blipFill>
            <a:blip r:embed="rId4">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40819355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230686781"/>
              </p:ext>
            </p:extLst>
          </p:nvPr>
        </p:nvGraphicFramePr>
        <p:xfrm>
          <a:off x="728420" y="294469"/>
          <a:ext cx="10802319" cy="6832185"/>
        </p:xfrm>
        <a:graphic>
          <a:graphicData uri="http://schemas.openxmlformats.org/drawingml/2006/table">
            <a:tbl>
              <a:tblPr firstRow="1" firstCol="1" bandRow="1"/>
              <a:tblGrid>
                <a:gridCol w="1637788"/>
                <a:gridCol w="9164531"/>
              </a:tblGrid>
              <a:tr h="1171672">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Dans le domaine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Obtention de prêts</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le score du Cameroun est passé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15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60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entre 2008 et 2017.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pays occupe la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68</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place en 2017 sur 190 pays.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occupe la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6</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place sur 190 pays.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937337">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L’indice de fiabilité des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garanties (protection des créanciers et des débiteurs).</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L’étendue de l’information sur le crédit.</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couverture du registre de crédit (% des adultes).</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couverture du bureau de crédit.</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406006">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Améliorer l’exécution extrajudiciaire des garanties, en faisant passer l’indice de 6 à 10 en 2020.</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Améliorer l’indice relatif à l’information sur le crédit de 6 à 8 d’ici à 2020.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Favoriser la création des agences de notation des banques et autres institutions financières</a:t>
                      </a:r>
                    </a:p>
                    <a:p>
                      <a:pPr marL="342900" lvl="0" indent="-342900" algn="l">
                        <a:lnSpc>
                          <a:spcPct val="107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Etendre la couverture du bureau de crédit à toutes les institutions financières, et faire passer le taux de couverture du bureau de 0 % à 19,5 % d’ici 2020.</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Etendre la couverture du bureau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d’information sur le crédit aux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particuliers ayant de grands comptes.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468669">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Accélération de la mise en place du bureau d’information sur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le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crédit (BEAC, CNC</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Amélioration de l’indice de fiabilité des garanties</a:t>
                      </a:r>
                    </a:p>
                    <a:p>
                      <a:pPr marL="342900" lvl="0" indent="-342900" algn="l">
                        <a:lnSpc>
                          <a:spcPct val="107000"/>
                        </a:lnSpc>
                        <a:spcAft>
                          <a:spcPts val="0"/>
                        </a:spcAft>
                        <a:buFont typeface="Symbol" panose="05050102010706020507" pitchFamily="18" charset="2"/>
                        <a:buChar char=""/>
                      </a:pPr>
                      <a:r>
                        <a:rPr lang="fr-FR" sz="16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Faire de l’indice d’inclusion financière une réalité dans les programmes de développement à l’aune des ODD</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874676">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les 34 recommandations du CBF en la matière depuis 2010.</a:t>
                      </a:r>
                    </a:p>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2015 pour le Rwanda depuis 2009.</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l’OHADA,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les Banques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des PME et Agricoles, les Banque commerciales, la BEAC, la COBAC, le MINPMEESA, le MINEPAT, le MINFI, le Bureau d’information sur le crédit, Agences de notation, etc.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société civile et les groupements de lobbying du secteur privé : GICAM, ECAM, GEGDIC.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4" name="AutoShape 73"/>
          <p:cNvSpPr>
            <a:spLocks noChangeArrowheads="1"/>
          </p:cNvSpPr>
          <p:nvPr/>
        </p:nvSpPr>
        <p:spPr bwMode="auto">
          <a:xfrm>
            <a:off x="1562895" y="798841"/>
            <a:ext cx="482882" cy="719991"/>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041665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15498" y="1990986"/>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PROTECTION DES INVESTISSEURS</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MINORITAIRES</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latin typeface="Calibri" panose="020F0502020204030204" pitchFamily="34" charset="0"/>
                <a:ea typeface="Calibri" panose="020F0502020204030204" pitchFamily="34" charset="0"/>
                <a:cs typeface="Times New Roman" panose="02020603050405020304" pitchFamily="18" charset="0"/>
              </a:rPr>
              <a:t>PROMOTION DES INVESTISSEMENTS </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41,67</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73,33</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
        <p:nvSpPr>
          <p:cNvPr id="7" name="AutoShape 73"/>
          <p:cNvSpPr>
            <a:spLocks noChangeArrowheads="1"/>
          </p:cNvSpPr>
          <p:nvPr/>
        </p:nvSpPr>
        <p:spPr bwMode="auto">
          <a:xfrm rot="5400000">
            <a:off x="7150761"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8" name="Image 7"/>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7113320" y="789062"/>
            <a:ext cx="4814871" cy="4036885"/>
          </a:xfrm>
          <a:prstGeom prst="rect">
            <a:avLst/>
          </a:prstGeom>
        </p:spPr>
      </p:pic>
      <p:grpSp>
        <p:nvGrpSpPr>
          <p:cNvPr id="6" name="Groupe 5"/>
          <p:cNvGrpSpPr/>
          <p:nvPr/>
        </p:nvGrpSpPr>
        <p:grpSpPr>
          <a:xfrm>
            <a:off x="15498" y="6598905"/>
            <a:ext cx="12176503" cy="294647"/>
            <a:chOff x="15498" y="6598905"/>
            <a:chExt cx="12176503" cy="294647"/>
          </a:xfrm>
        </p:grpSpPr>
        <p:pic>
          <p:nvPicPr>
            <p:cNvPr id="9" name="Image 8" descr="drapeaux 2"/>
            <p:cNvPicPr/>
            <p:nvPr/>
          </p:nvPicPr>
          <p:blipFill>
            <a:blip r:embed="rId4">
              <a:lum bright="6000" contrast="-24000"/>
            </a:blip>
            <a:srcRect/>
            <a:stretch>
              <a:fillRect/>
            </a:stretch>
          </p:blipFill>
          <p:spPr>
            <a:xfrm>
              <a:off x="15498" y="6598905"/>
              <a:ext cx="5912677" cy="259095"/>
            </a:xfrm>
            <a:prstGeom prst="rect">
              <a:avLst/>
            </a:prstGeom>
            <a:noFill/>
            <a:ln>
              <a:noFill/>
              <a:prstDash/>
            </a:ln>
          </p:spPr>
        </p:pic>
        <p:pic>
          <p:nvPicPr>
            <p:cNvPr id="10" name="Image 9" descr="drapeaux 2"/>
            <p:cNvPicPr/>
            <p:nvPr/>
          </p:nvPicPr>
          <p:blipFill>
            <a:blip r:embed="rId4">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5257441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extLst>
              <p:ext uri="{D42A27DB-BD31-4B8C-83A1-F6EECF244321}">
                <p14:modId xmlns:p14="http://schemas.microsoft.com/office/powerpoint/2010/main" val="2014945865"/>
              </p:ext>
            </p:extLst>
          </p:nvPr>
        </p:nvGraphicFramePr>
        <p:xfrm>
          <a:off x="790414" y="185979"/>
          <a:ext cx="10662833" cy="6353905"/>
        </p:xfrm>
        <a:graphic>
          <a:graphicData uri="http://schemas.openxmlformats.org/drawingml/2006/table">
            <a:tbl>
              <a:tblPr firstRow="1" firstCol="1" bandRow="1"/>
              <a:tblGrid>
                <a:gridCol w="1616640"/>
                <a:gridCol w="9046193"/>
              </a:tblGrid>
              <a:tr h="1102883">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smtClean="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Dans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le domaine de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Protection des </a:t>
                      </a:r>
                      <a:r>
                        <a:rPr lang="fr-FR" sz="1600" b="1" i="1"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investisseurs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minoritaires,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le Cameroun est passé entre 2008 et 2017 d’un score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38,33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41,67</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Cameroun est classé au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138</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sur 190 pays.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est classé au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16</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rang. </a:t>
                      </a:r>
                      <a:endParaRPr lang="fr-FR" sz="1600" b="1"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323460">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divulgation des informations   /  La responsabilité des dirigeants :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AUDSC-GIE</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facilité des poursuites par les actionnaires / Le respect des droits des actionnaires : </a:t>
                      </a:r>
                      <a:r>
                        <a:rPr lang="fr-FR" sz="1600" b="1" kern="120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Idem</a:t>
                      </a:r>
                      <a:endParaRPr lang="fr-FR" sz="1600" b="1" kern="1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defTabSz="914400" rtl="0" eaLnBrk="1" latinLnBrk="0" hangingPunct="1">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détention et le contrôle / La transparence des entreprises : </a:t>
                      </a:r>
                      <a:r>
                        <a:rPr lang="fr-FR" sz="1600" b="1" kern="120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Idem</a:t>
                      </a:r>
                      <a:endParaRPr lang="fr-FR" sz="1600" b="1" kern="12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règlementation des conflits d’intérêt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gouvernance des actionnaires</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787109">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Amélioration de l’indice de responsabilité des dirigeants de 1 à 9, et des droits des actionnaires de 4 à 8 d’ici à 2020. Améliorer l’indice de détention et de contrôle de 3 à 8 ; et de transparence des entreprises de 4 à 7 d’ici à 2020.  </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507048">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Faciliter la poursuite des administrateurs,</a:t>
                      </a:r>
                      <a:r>
                        <a:rPr lang="fr-FR" sz="16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améliorer l’accès des actionnaires aux informations, et améliorer l’indice de règlement des conflits d’intérêts de 4,7 à 7</a:t>
                      </a:r>
                    </a:p>
                    <a:p>
                      <a:pPr marL="0" lvl="0" indent="0" algn="l">
                        <a:lnSpc>
                          <a:spcPct val="107000"/>
                        </a:lnSpc>
                        <a:spcAft>
                          <a:spcPts val="0"/>
                        </a:spcAft>
                        <a:buFont typeface="Symbol" panose="05050102010706020507" pitchFamily="18" charset="2"/>
                        <a:buNone/>
                      </a:pPr>
                      <a:endParaRPr lang="fr-FR" sz="8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La publication obligatoire des rapports d’audit et faire passer  l’indice de gouvernance des actionnaires de 3,7 à 7,7 à fin 2020</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764613">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des 22 recommandations du CBF en la matière depuis 2010.</a:t>
                      </a:r>
                    </a:p>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Business</a:t>
                      </a:r>
                      <a:r>
                        <a:rPr lang="fr-FR" sz="16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pour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le Rwanda depuis 2009.</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le MINEPAT, le MINFI, le MINPMEESA, le MINMIDT, le MINCOMMERCE.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Tous les Groupements Patronaux (GICAM, GEGDIC, ECAM), la CCIMA, les Associations professionnelles, toutes les entreprises.</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65357" marR="65357"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5" name="AutoShape 73"/>
          <p:cNvSpPr>
            <a:spLocks noChangeArrowheads="1"/>
          </p:cNvSpPr>
          <p:nvPr/>
        </p:nvSpPr>
        <p:spPr bwMode="auto">
          <a:xfrm>
            <a:off x="1698093" y="669703"/>
            <a:ext cx="544875" cy="785489"/>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344134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PAIEMENT DES IMPÔTS  ET TAXES</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36,34</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84,60</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3" name="Image 2"/>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6744776" y="660856"/>
            <a:ext cx="5095929" cy="4274303"/>
          </a:xfrm>
          <a:prstGeom prst="rect">
            <a:avLst/>
          </a:prstGeom>
        </p:spPr>
      </p:pic>
      <p:sp>
        <p:nvSpPr>
          <p:cNvPr id="7" name="AutoShape 73"/>
          <p:cNvSpPr>
            <a:spLocks noChangeArrowheads="1"/>
          </p:cNvSpPr>
          <p:nvPr/>
        </p:nvSpPr>
        <p:spPr bwMode="auto">
          <a:xfrm rot="5400000">
            <a:off x="7150761"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2421723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4204366586"/>
              </p:ext>
            </p:extLst>
          </p:nvPr>
        </p:nvGraphicFramePr>
        <p:xfrm>
          <a:off x="712922" y="263472"/>
          <a:ext cx="10569844" cy="6496976"/>
        </p:xfrm>
        <a:graphic>
          <a:graphicData uri="http://schemas.openxmlformats.org/drawingml/2006/table">
            <a:tbl>
              <a:tblPr firstRow="1" firstCol="1" bandRow="1"/>
              <a:tblGrid>
                <a:gridCol w="1602542"/>
                <a:gridCol w="8967302"/>
              </a:tblGrid>
              <a:tr h="1378001">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Dans le domaine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Paiement des impôts et taxes,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le Cameroun a obtenu un score de </a:t>
                      </a:r>
                      <a:r>
                        <a:rPr lang="fr-FR" sz="16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37,03</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2008, et a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régressé</a:t>
                      </a:r>
                      <a:r>
                        <a:rPr lang="fr-FR" sz="1600" b="1" baseline="0" dirty="0" smtClean="0">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36,34</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en 2017.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pays est classé au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183</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rang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 2017 sur 190 pays.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occupe la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31</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place sur 190 pays.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653602">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nombre d’impôts et de taxes par année.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temps consacré au paiement des impôts.</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montant de l’impôt à payer (% du bénéfice brut).</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taux d’impôts sur les profits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taux des taxes et charges sociales.</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Les autres taxes sur le profit.</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929202">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 nombre d’impôts de 44 à 26, et le taux d’IS à 25 %. </a:t>
                      </a:r>
                      <a:endParaRPr lang="fr-FR" sz="1600" b="1"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Ramener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le taux d’imposition minimum au titre d’IS à moins de 1,1% du Chiffre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d’Affaires (Plaidoyer du GICAM en faveur d’une fiscalité de développement)</a:t>
                      </a:r>
                      <a:endPar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 temps consacré au paiement des impôts et taxes de 624 à 94,5 heures par an. </a:t>
                      </a:r>
                      <a:endParaRPr lang="fr-FR" sz="1600" b="1"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Finaliser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la dématérialisation de l’ensemble du système fiscal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et de sécurité sociale afin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réduire le temps consacré au paiement des impôts et taxes à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un maximum de 270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heures en tout.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 taux de taxes et charges sociales de 18,3% à 6% au plus. </a:t>
                      </a:r>
                    </a:p>
                    <a:p>
                      <a:pPr marL="342900" lvl="0" indent="-342900" algn="l">
                        <a:lnSpc>
                          <a:spcPct val="107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Finaliser la réforme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sur la numérisation </a:t>
                      </a: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de l’ensemble du système fiscal et de sécurité sociale.</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378001">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cohérence</a:t>
                      </a:r>
                      <a:r>
                        <a:rPr lang="fr-FR" sz="1600" b="1" baseline="0" dirty="0" smtClean="0">
                          <a:effectLst/>
                          <a:latin typeface="Calibri" panose="020F0502020204030204" pitchFamily="34" charset="0"/>
                          <a:ea typeface="Calibri" panose="020F0502020204030204" pitchFamily="34" charset="0"/>
                          <a:cs typeface="Times New Roman" panose="02020603050405020304" pitchFamily="18" charset="0"/>
                        </a:rPr>
                        <a:t> des</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35 recommandations du CBF en la matière depuis 2010.</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Business depuis 2013 pour le Rwanda depuis 2009.</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concernés : le MINFI, la CNPS, le BIT, les entreprises.</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bl>
          </a:graphicData>
        </a:graphic>
      </p:graphicFrame>
      <p:sp>
        <p:nvSpPr>
          <p:cNvPr id="4" name="AutoShape 70"/>
          <p:cNvSpPr>
            <a:spLocks noChangeArrowheads="1"/>
          </p:cNvSpPr>
          <p:nvPr/>
        </p:nvSpPr>
        <p:spPr bwMode="auto">
          <a:xfrm rot="10800000">
            <a:off x="1474598" y="840845"/>
            <a:ext cx="417513" cy="677000"/>
          </a:xfrm>
          <a:prstGeom prst="upArrow">
            <a:avLst>
              <a:gd name="adj1" fmla="val 50000"/>
              <a:gd name="adj2" fmla="val 42113"/>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22695094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COMMERCE TRANSFRONTIALIER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15,99</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60,85</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SENEGAL</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
        <p:nvSpPr>
          <p:cNvPr id="7" name="AutoShape 73"/>
          <p:cNvSpPr>
            <a:spLocks noChangeArrowheads="1"/>
          </p:cNvSpPr>
          <p:nvPr/>
        </p:nvSpPr>
        <p:spPr bwMode="auto">
          <a:xfrm rot="5400000">
            <a:off x="7150761"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6" name="Image 5"/>
          <p:cNvPicPr>
            <a:picLocks noChangeAspect="1"/>
          </p:cNvPicPr>
          <p:nvPr/>
        </p:nvPicPr>
        <p:blipFill>
          <a:blip r:embed="rId2"/>
          <a:stretch>
            <a:fillRect/>
          </a:stretch>
        </p:blipFill>
        <p:spPr>
          <a:xfrm>
            <a:off x="6989332" y="728420"/>
            <a:ext cx="4889745" cy="4097527"/>
          </a:xfrm>
          <a:prstGeom prst="rect">
            <a:avLst/>
          </a:prstGeom>
        </p:spPr>
      </p:pic>
      <p:grpSp>
        <p:nvGrpSpPr>
          <p:cNvPr id="8" name="Groupe 7"/>
          <p:cNvGrpSpPr/>
          <p:nvPr/>
        </p:nvGrpSpPr>
        <p:grpSpPr>
          <a:xfrm>
            <a:off x="15498" y="6598905"/>
            <a:ext cx="12176503" cy="294647"/>
            <a:chOff x="15498" y="6598905"/>
            <a:chExt cx="12176503" cy="294647"/>
          </a:xfrm>
        </p:grpSpPr>
        <p:pic>
          <p:nvPicPr>
            <p:cNvPr id="9" name="Image 8"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10" name="Image 9"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03569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915582670"/>
              </p:ext>
            </p:extLst>
          </p:nvPr>
        </p:nvGraphicFramePr>
        <p:xfrm>
          <a:off x="635431" y="174373"/>
          <a:ext cx="10879809" cy="6742099"/>
        </p:xfrm>
        <a:graphic>
          <a:graphicData uri="http://schemas.openxmlformats.org/drawingml/2006/table">
            <a:tbl>
              <a:tblPr firstRow="1" firstCol="1" bandRow="1"/>
              <a:tblGrid>
                <a:gridCol w="1649535"/>
                <a:gridCol w="9230274"/>
              </a:tblGrid>
              <a:tr h="1304696">
                <a:tc>
                  <a:txBody>
                    <a:bodyPr/>
                    <a:lstStyle/>
                    <a:p>
                      <a:pPr algn="l">
                        <a:lnSpc>
                          <a:spcPct val="107000"/>
                        </a:lnSpc>
                        <a:spcAft>
                          <a:spcPts val="0"/>
                        </a:spcAft>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5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5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500" b="1" dirty="0">
                          <a:effectLst/>
                          <a:latin typeface="Calibri" panose="020F0502020204030204" pitchFamily="34" charset="0"/>
                          <a:ea typeface="Calibri" panose="020F0502020204030204" pitchFamily="34" charset="0"/>
                          <a:cs typeface="Times New Roman" panose="02020603050405020304" pitchFamily="18" charset="0"/>
                        </a:rPr>
                        <a:t>Dans le domaine </a:t>
                      </a:r>
                      <a:r>
                        <a:rPr lang="fr-FR" sz="15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Commerce transfrontalier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 le score du Cameroun est passé de </a:t>
                      </a:r>
                      <a:r>
                        <a:rPr lang="fr-FR" sz="15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16,26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à </a:t>
                      </a:r>
                      <a:r>
                        <a:rPr lang="fr-FR" sz="15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15,99</a:t>
                      </a:r>
                      <a:r>
                        <a:rPr lang="fr-FR" sz="15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entre 2008 et 2017. </a:t>
                      </a:r>
                    </a:p>
                    <a:p>
                      <a:pPr algn="l">
                        <a:lnSpc>
                          <a:spcPct val="107000"/>
                        </a:lnSpc>
                        <a:spcAft>
                          <a:spcPts val="0"/>
                        </a:spcAft>
                      </a:pPr>
                      <a:r>
                        <a:rPr lang="fr-FR" sz="1500" b="1" dirty="0">
                          <a:effectLst/>
                          <a:latin typeface="Calibri" panose="020F0502020204030204" pitchFamily="34" charset="0"/>
                          <a:ea typeface="Calibri" panose="020F0502020204030204" pitchFamily="34" charset="0"/>
                          <a:cs typeface="Times New Roman" panose="02020603050405020304" pitchFamily="18" charset="0"/>
                        </a:rPr>
                        <a:t>Le pays occupe la </a:t>
                      </a:r>
                      <a:r>
                        <a:rPr lang="fr-FR" sz="15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186</a:t>
                      </a:r>
                      <a:r>
                        <a:rPr lang="fr-FR" sz="1500" b="1" baseline="30000"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e</a:t>
                      </a:r>
                      <a:r>
                        <a:rPr lang="fr-FR" sz="15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place en 2017 sur 190 pays. </a:t>
                      </a:r>
                    </a:p>
                    <a:p>
                      <a:pPr algn="l">
                        <a:lnSpc>
                          <a:spcPct val="107000"/>
                        </a:lnSpc>
                        <a:spcAft>
                          <a:spcPts val="0"/>
                        </a:spcAft>
                      </a:pPr>
                      <a:r>
                        <a:rPr lang="fr-FR" sz="1500" b="1" dirty="0">
                          <a:effectLst/>
                          <a:latin typeface="Calibri" panose="020F0502020204030204" pitchFamily="34" charset="0"/>
                          <a:ea typeface="Calibri" panose="020F0502020204030204" pitchFamily="34" charset="0"/>
                          <a:cs typeface="Times New Roman" panose="02020603050405020304" pitchFamily="18" charset="0"/>
                        </a:rPr>
                        <a:t>Le Sénégal occupe la </a:t>
                      </a:r>
                      <a:r>
                        <a:rPr lang="fr-FR" sz="15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135</a:t>
                      </a:r>
                      <a:r>
                        <a:rPr lang="fr-FR" sz="15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500" b="1" dirty="0">
                          <a:effectLst/>
                          <a:latin typeface="Calibri" panose="020F0502020204030204" pitchFamily="34" charset="0"/>
                          <a:ea typeface="Calibri" panose="020F0502020204030204" pitchFamily="34" charset="0"/>
                          <a:cs typeface="Times New Roman" panose="02020603050405020304" pitchFamily="18" charset="0"/>
                        </a:rPr>
                        <a:t> place sur 190 pays. </a:t>
                      </a:r>
                    </a:p>
                    <a:p>
                      <a:pPr algn="l">
                        <a:lnSpc>
                          <a:spcPct val="107000"/>
                        </a:lnSpc>
                        <a:spcAft>
                          <a:spcPts val="0"/>
                        </a:spcAft>
                      </a:pPr>
                      <a:r>
                        <a:rPr lang="fr-FR" sz="1500" b="1" dirty="0">
                          <a:effectLst/>
                          <a:latin typeface="Calibri" panose="020F0502020204030204" pitchFamily="34" charset="0"/>
                          <a:ea typeface="Calibri" panose="020F0502020204030204" pitchFamily="34" charset="0"/>
                          <a:cs typeface="Times New Roman" panose="02020603050405020304" pitchFamily="18" charset="0"/>
                        </a:rPr>
                        <a:t> </a:t>
                      </a: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866545">
                <a:tc>
                  <a:txBody>
                    <a:bodyPr/>
                    <a:lstStyle/>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500" b="1">
                          <a:effectLst/>
                          <a:latin typeface="Calibri" panose="020F0502020204030204" pitchFamily="34" charset="0"/>
                          <a:ea typeface="Calibri" panose="020F0502020204030204" pitchFamily="34" charset="0"/>
                          <a:cs typeface="Times New Roman" panose="02020603050405020304" pitchFamily="18" charset="0"/>
                        </a:rPr>
                        <a:t>Le délai à l’exportation (jours)</a:t>
                      </a:r>
                    </a:p>
                    <a:p>
                      <a:pPr marL="342900" lvl="0" indent="-342900" algn="l">
                        <a:lnSpc>
                          <a:spcPct val="107000"/>
                        </a:lnSpc>
                        <a:spcAft>
                          <a:spcPts val="0"/>
                        </a:spcAft>
                        <a:buFont typeface="Symbol" panose="05050102010706020507" pitchFamily="18" charset="2"/>
                        <a:buChar char=""/>
                      </a:pPr>
                      <a:r>
                        <a:rPr lang="fr-FR" sz="1500" b="1">
                          <a:effectLst/>
                          <a:latin typeface="Calibri" panose="020F0502020204030204" pitchFamily="34" charset="0"/>
                          <a:ea typeface="Calibri" panose="020F0502020204030204" pitchFamily="34" charset="0"/>
                          <a:cs typeface="Times New Roman" panose="02020603050405020304" pitchFamily="18" charset="0"/>
                        </a:rPr>
                        <a:t>Le délai à l’importation (jours)</a:t>
                      </a:r>
                    </a:p>
                    <a:p>
                      <a:pPr marL="342900" lvl="0" indent="-342900" algn="l">
                        <a:lnSpc>
                          <a:spcPct val="107000"/>
                        </a:lnSpc>
                        <a:spcAft>
                          <a:spcPts val="0"/>
                        </a:spcAft>
                        <a:buFont typeface="Symbol" panose="05050102010706020507" pitchFamily="18" charset="2"/>
                        <a:buChar char=""/>
                      </a:pPr>
                      <a:r>
                        <a:rPr lang="fr-FR" sz="1500" b="1">
                          <a:effectLst/>
                          <a:latin typeface="Calibri" panose="020F0502020204030204" pitchFamily="34" charset="0"/>
                          <a:ea typeface="Calibri" panose="020F0502020204030204" pitchFamily="34" charset="0"/>
                          <a:cs typeface="Times New Roman" panose="02020603050405020304" pitchFamily="18" charset="0"/>
                        </a:rPr>
                        <a:t>Le coût à l’exportation ($US par conteneur)</a:t>
                      </a:r>
                    </a:p>
                    <a:p>
                      <a:pPr marL="342900" lvl="0" indent="-342900" algn="l">
                        <a:lnSpc>
                          <a:spcPct val="107000"/>
                        </a:lnSpc>
                        <a:spcAft>
                          <a:spcPts val="0"/>
                        </a:spcAft>
                        <a:buFont typeface="Symbol" panose="05050102010706020507" pitchFamily="18" charset="2"/>
                        <a:buChar char=""/>
                      </a:pPr>
                      <a:r>
                        <a:rPr lang="fr-FR" sz="1500" b="1">
                          <a:effectLst/>
                          <a:latin typeface="Calibri" panose="020F0502020204030204" pitchFamily="34" charset="0"/>
                          <a:ea typeface="Calibri" panose="020F0502020204030204" pitchFamily="34" charset="0"/>
                          <a:cs typeface="Times New Roman" panose="02020603050405020304" pitchFamily="18" charset="0"/>
                        </a:rPr>
                        <a:t>Le coût à l’importation ($US par conteneur)</a:t>
                      </a: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523771">
                <a:tc>
                  <a:txBody>
                    <a:bodyPr/>
                    <a:lstStyle/>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Réduire les coûts à l’exportation  et à l’importation d’au moins 50 %, de 1289 $ en moyenne à 643 $ pour les exportations, et de 2256 $ à 1247 $ d’ici 2020. </a:t>
                      </a:r>
                    </a:p>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Réduire les délais à l’exportation  et l’importation d’au moins 70 %, en les faisant passer de 23 </a:t>
                      </a: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à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7 jours,  notamment par l’amélioration des infrastructures portuaires et routières, la réduction du nombre de points de contrôle, et l’augmentation du nombre d’agences impliquées dans la facilitation du commerce. </a:t>
                      </a:r>
                    </a:p>
                    <a:p>
                      <a:pPr marL="342900" lvl="0" indent="-342900" algn="l">
                        <a:lnSpc>
                          <a:spcPct val="107000"/>
                        </a:lnSpc>
                        <a:spcAft>
                          <a:spcPts val="0"/>
                        </a:spcAft>
                        <a:buFont typeface="Symbol" panose="05050102010706020507" pitchFamily="18" charset="2"/>
                        <a:buChar char=""/>
                      </a:pP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Faire</a:t>
                      </a:r>
                      <a:r>
                        <a:rPr lang="fr-FR" sz="1500" b="1" baseline="0" dirty="0" smtClean="0">
                          <a:effectLst/>
                          <a:latin typeface="Calibri" panose="020F0502020204030204" pitchFamily="34" charset="0"/>
                          <a:ea typeface="Calibri" panose="020F0502020204030204" pitchFamily="34" charset="0"/>
                          <a:cs typeface="Times New Roman" panose="02020603050405020304" pitchFamily="18" charset="0"/>
                        </a:rPr>
                        <a:t> p</a:t>
                      </a: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asser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l’indice de 23 </a:t>
                      </a: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à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7 d’ici 2020. </a:t>
                      </a: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866545">
                <a:tc>
                  <a:txBody>
                    <a:bodyPr/>
                    <a:lstStyle/>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GUCE : « One Stop Shop » et optimisation du dispositif E-FORCE</a:t>
                      </a:r>
                    </a:p>
                    <a:p>
                      <a:pPr marL="342900" lvl="0" indent="-342900" algn="l">
                        <a:lnSpc>
                          <a:spcPct val="107000"/>
                        </a:lnSpc>
                        <a:spcAft>
                          <a:spcPts val="0"/>
                        </a:spcAft>
                        <a:buFont typeface="Symbol" panose="05050102010706020507" pitchFamily="18" charset="2"/>
                        <a:buChar char=""/>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PAD : Synergie d’actions facilités portuaires, impôts et douanes</a:t>
                      </a:r>
                    </a:p>
                    <a:p>
                      <a:pPr marL="342900" lvl="0" indent="-342900" algn="l">
                        <a:lnSpc>
                          <a:spcPct val="107000"/>
                        </a:lnSpc>
                        <a:spcAft>
                          <a:spcPts val="0"/>
                        </a:spcAft>
                        <a:buFont typeface="Symbol" panose="05050102010706020507" pitchFamily="18" charset="2"/>
                        <a:buChar char=""/>
                      </a:pPr>
                      <a:r>
                        <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Mise en cohérence de la réglementation nationale avec la Convention de Vienne sur la Vente Internationale des Marchandises (CVIM) ratifiée par le Cameroun en novembre </a:t>
                      </a:r>
                      <a:r>
                        <a:rPr lang="fr-FR" sz="15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2017</a:t>
                      </a:r>
                    </a:p>
                    <a:p>
                      <a:pPr marL="342900" lvl="0" indent="-342900" algn="l">
                        <a:lnSpc>
                          <a:spcPct val="107000"/>
                        </a:lnSpc>
                        <a:spcAft>
                          <a:spcPts val="0"/>
                        </a:spcAft>
                        <a:buFont typeface="Symbol" panose="05050102010706020507" pitchFamily="18" charset="2"/>
                        <a:buChar char=""/>
                      </a:pPr>
                      <a:r>
                        <a:rPr lang="fr-FR" sz="15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ZLEC africaine : phase achevée de la vision d’intégration continentale par</a:t>
                      </a:r>
                      <a:r>
                        <a:rPr lang="fr-FR" sz="15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le droit (</a:t>
                      </a:r>
                      <a:r>
                        <a:rPr lang="fr-FR" sz="15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hlinkClick r:id="rId2"/>
                        </a:rPr>
                        <a:t>www.au.org</a:t>
                      </a:r>
                      <a:r>
                        <a:rPr lang="fr-FR" sz="15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2063 </a:t>
                      </a:r>
                      <a:r>
                        <a:rPr lang="fr-FR" sz="1500" b="1" baseline="0" dirty="0" err="1"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agendaf</a:t>
                      </a:r>
                      <a:endParaRPr lang="fr-FR" sz="15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523771">
                <a:tc>
                  <a:txBody>
                    <a:bodyPr/>
                    <a:lstStyle/>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5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500" b="1">
                        <a:effectLst/>
                        <a:latin typeface="Calibri" panose="020F0502020204030204" pitchFamily="34" charset="0"/>
                        <a:ea typeface="Calibri" panose="020F0502020204030204" pitchFamily="34" charset="0"/>
                        <a:cs typeface="Times New Roman" panose="02020603050405020304" pitchFamily="18" charset="0"/>
                      </a:endParaRP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Mise en perspective et en </a:t>
                      </a: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cohérence</a:t>
                      </a:r>
                      <a:r>
                        <a:rPr lang="fr-FR" sz="1500" b="1" baseline="0" dirty="0" smtClean="0">
                          <a:effectLst/>
                          <a:latin typeface="Calibri" panose="020F0502020204030204" pitchFamily="34" charset="0"/>
                          <a:ea typeface="Calibri" panose="020F0502020204030204" pitchFamily="34" charset="0"/>
                          <a:cs typeface="Times New Roman" panose="02020603050405020304" pitchFamily="18" charset="0"/>
                        </a:rPr>
                        <a:t> des</a:t>
                      </a:r>
                      <a:r>
                        <a:rPr lang="fr-FR" sz="1500" b="1" dirty="0" smtClean="0">
                          <a:effectLst/>
                          <a:latin typeface="Calibri" panose="020F0502020204030204" pitchFamily="34" charset="0"/>
                          <a:ea typeface="Calibri" panose="020F0502020204030204" pitchFamily="34" charset="0"/>
                          <a:cs typeface="Times New Roman" panose="02020603050405020304" pitchFamily="18" charset="0"/>
                        </a:rPr>
                        <a:t> </a:t>
                      </a:r>
                      <a:r>
                        <a:rPr lang="fr-FR" sz="1500" b="1" dirty="0">
                          <a:effectLst/>
                          <a:latin typeface="Calibri" panose="020F0502020204030204" pitchFamily="34" charset="0"/>
                          <a:ea typeface="Calibri" panose="020F0502020204030204" pitchFamily="34" charset="0"/>
                          <a:cs typeface="Times New Roman" panose="02020603050405020304" pitchFamily="18" charset="0"/>
                        </a:rPr>
                        <a:t>45 recommandations du CBF en la matière depuis 2010.</a:t>
                      </a:r>
                    </a:p>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500" b="1" dirty="0" err="1">
                          <a:effectLst/>
                          <a:latin typeface="Calibri" panose="020F0502020204030204" pitchFamily="34" charset="0"/>
                          <a:ea typeface="Calibri" panose="020F0502020204030204" pitchFamily="34" charset="0"/>
                          <a:cs typeface="Times New Roman" panose="02020603050405020304" pitchFamily="18" charset="0"/>
                        </a:rPr>
                        <a:t>Doing</a:t>
                      </a:r>
                      <a:r>
                        <a:rPr lang="fr-FR" sz="1500" b="1" dirty="0">
                          <a:effectLst/>
                          <a:latin typeface="Calibri" panose="020F0502020204030204" pitchFamily="34" charset="0"/>
                          <a:ea typeface="Calibri" panose="020F0502020204030204" pitchFamily="34" charset="0"/>
                          <a:cs typeface="Times New Roman" panose="02020603050405020304" pitchFamily="18" charset="0"/>
                        </a:rPr>
                        <a:t> Business depuis 2015 pour le Sénégal depuis 2008.</a:t>
                      </a:r>
                    </a:p>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l’OHADA, la Bourse de Douala, les Banque des PME et Agricoles, les Banque commerciales,  le MINEPAT, le MINFI, le MINAT,  la Direction des douanes, le MINCOMMERCE, la BSTP, toutes les Groupements Patronaux de transporteurs, les Associations  professionnelles, etc. </a:t>
                      </a:r>
                    </a:p>
                    <a:p>
                      <a:pPr marL="342900" lvl="0" indent="-342900" algn="l">
                        <a:lnSpc>
                          <a:spcPct val="107000"/>
                        </a:lnSpc>
                        <a:spcAft>
                          <a:spcPts val="0"/>
                        </a:spcAft>
                        <a:buFont typeface="Symbol" panose="05050102010706020507" pitchFamily="18" charset="2"/>
                        <a:buChar char=""/>
                      </a:pPr>
                      <a:r>
                        <a:rPr lang="fr-FR" sz="1500" b="1" dirty="0">
                          <a:effectLst/>
                          <a:latin typeface="Calibri" panose="020F0502020204030204" pitchFamily="34" charset="0"/>
                          <a:ea typeface="Calibri" panose="020F0502020204030204" pitchFamily="34" charset="0"/>
                          <a:cs typeface="Times New Roman" panose="02020603050405020304" pitchFamily="18" charset="0"/>
                        </a:rPr>
                        <a:t>La société civile et les groupements de lobbying du secteur privé. </a:t>
                      </a:r>
                    </a:p>
                  </a:txBody>
                  <a:tcPr marL="63104" marR="63104"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4" name="AutoShape 70"/>
          <p:cNvSpPr>
            <a:spLocks noChangeArrowheads="1"/>
          </p:cNvSpPr>
          <p:nvPr/>
        </p:nvSpPr>
        <p:spPr bwMode="auto">
          <a:xfrm rot="10800000">
            <a:off x="1416232" y="685202"/>
            <a:ext cx="417513" cy="677000"/>
          </a:xfrm>
          <a:prstGeom prst="upArrow">
            <a:avLst>
              <a:gd name="adj1" fmla="val 50000"/>
              <a:gd name="adj2" fmla="val 42113"/>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8676124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EXECUTION DES CONTRATS</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41,76</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55,74</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COTE D’IVOIRE </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
        <p:nvSpPr>
          <p:cNvPr id="7" name="AutoShape 73"/>
          <p:cNvSpPr>
            <a:spLocks noChangeArrowheads="1"/>
          </p:cNvSpPr>
          <p:nvPr/>
        </p:nvSpPr>
        <p:spPr bwMode="auto">
          <a:xfrm rot="5400000">
            <a:off x="7150761"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2" name="Image 1"/>
          <p:cNvPicPr>
            <a:picLocks noChangeAspect="1"/>
          </p:cNvPicPr>
          <p:nvPr/>
        </p:nvPicPr>
        <p:blipFill>
          <a:blip r:embed="rId2"/>
          <a:stretch>
            <a:fillRect/>
          </a:stretch>
        </p:blipFill>
        <p:spPr>
          <a:xfrm>
            <a:off x="6776288" y="644808"/>
            <a:ext cx="4986926" cy="4181139"/>
          </a:xfrm>
          <a:prstGeom prst="rect">
            <a:avLst/>
          </a:prstGeom>
        </p:spPr>
      </p:pic>
      <p:grpSp>
        <p:nvGrpSpPr>
          <p:cNvPr id="6" name="Groupe 5"/>
          <p:cNvGrpSpPr/>
          <p:nvPr/>
        </p:nvGrpSpPr>
        <p:grpSpPr>
          <a:xfrm>
            <a:off x="15498" y="6598905"/>
            <a:ext cx="12176503" cy="294647"/>
            <a:chOff x="15498" y="6598905"/>
            <a:chExt cx="12176503" cy="294647"/>
          </a:xfrm>
        </p:grpSpPr>
        <p:pic>
          <p:nvPicPr>
            <p:cNvPr id="8" name="Image 7"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9" name="Image 8"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13016882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270017364"/>
              </p:ext>
            </p:extLst>
          </p:nvPr>
        </p:nvGraphicFramePr>
        <p:xfrm>
          <a:off x="666427" y="325463"/>
          <a:ext cx="10523349" cy="7362260"/>
        </p:xfrm>
        <a:graphic>
          <a:graphicData uri="http://schemas.openxmlformats.org/drawingml/2006/table">
            <a:tbl>
              <a:tblPr firstRow="1" firstCol="1" bandRow="1"/>
              <a:tblGrid>
                <a:gridCol w="1595492"/>
                <a:gridCol w="8927857"/>
              </a:tblGrid>
              <a:tr h="1242964">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L’indicateur </a:t>
                      </a:r>
                      <a:r>
                        <a:rPr lang="fr-FR" sz="1600" b="1" i="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Exécution des contrats </a:t>
                      </a:r>
                      <a:r>
                        <a:rPr lang="fr-FR" sz="1600" b="1">
                          <a:effectLst/>
                          <a:latin typeface="Calibri" panose="020F0502020204030204" pitchFamily="34" charset="0"/>
                          <a:ea typeface="Calibri" panose="020F0502020204030204" pitchFamily="34" charset="0"/>
                          <a:cs typeface="Times New Roman" panose="02020603050405020304" pitchFamily="18" charset="0"/>
                        </a:rPr>
                        <a:t> a évolué du score </a:t>
                      </a:r>
                      <a:r>
                        <a:rPr lang="fr-FR" sz="1600" b="1">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40,73</a:t>
                      </a:r>
                      <a:r>
                        <a:rPr lang="fr-FR" sz="1600" b="1">
                          <a:effectLst/>
                          <a:latin typeface="Calibri" panose="020F0502020204030204" pitchFamily="34" charset="0"/>
                          <a:ea typeface="Calibri" panose="020F0502020204030204" pitchFamily="34" charset="0"/>
                          <a:cs typeface="Times New Roman" panose="02020603050405020304" pitchFamily="18" charset="0"/>
                        </a:rPr>
                        <a:t> en 2008 à </a:t>
                      </a:r>
                      <a:r>
                        <a:rPr lang="fr-FR" sz="1600" b="1">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41,76</a:t>
                      </a:r>
                      <a:r>
                        <a:rPr lang="fr-FR" sz="1600" b="1">
                          <a:effectLst/>
                          <a:latin typeface="Calibri" panose="020F0502020204030204" pitchFamily="34" charset="0"/>
                          <a:ea typeface="Calibri" panose="020F0502020204030204" pitchFamily="34" charset="0"/>
                          <a:cs typeface="Times New Roman" panose="02020603050405020304" pitchFamily="18" charset="0"/>
                        </a:rPr>
                        <a:t> en 2017 au Cameroun.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Le pays est classé au </a:t>
                      </a:r>
                      <a:r>
                        <a:rPr lang="fr-FR" sz="1600" b="1">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162</a:t>
                      </a:r>
                      <a:r>
                        <a:rPr lang="fr-FR" sz="1600" b="1" baseline="3000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baseline="3000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a:effectLst/>
                          <a:latin typeface="Calibri" panose="020F0502020204030204" pitchFamily="34" charset="0"/>
                          <a:ea typeface="Calibri" panose="020F0502020204030204" pitchFamily="34" charset="0"/>
                          <a:cs typeface="Times New Roman" panose="02020603050405020304" pitchFamily="18" charset="0"/>
                        </a:rPr>
                        <a:t>rang en 2017 sur 190 pays.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La Cote d’Ivoire est classée au </a:t>
                      </a:r>
                      <a:r>
                        <a:rPr lang="fr-FR" sz="1600" b="1">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101</a:t>
                      </a:r>
                      <a:r>
                        <a:rPr lang="fr-FR" sz="1600" b="1" baseline="3000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a:effectLst/>
                          <a:latin typeface="Calibri" panose="020F0502020204030204" pitchFamily="34" charset="0"/>
                          <a:ea typeface="Calibri" panose="020F0502020204030204" pitchFamily="34" charset="0"/>
                          <a:cs typeface="Times New Roman" panose="02020603050405020304" pitchFamily="18" charset="0"/>
                        </a:rPr>
                        <a:t> rang sur 190 pays. </a:t>
                      </a:r>
                    </a:p>
                    <a:p>
                      <a:pPr algn="l">
                        <a:lnSpc>
                          <a:spcPct val="107000"/>
                        </a:lnSpc>
                        <a:spcAft>
                          <a:spcPts val="0"/>
                        </a:spcAft>
                      </a:pPr>
                      <a:r>
                        <a:rPr lang="fr-FR" sz="1600" b="1">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745779">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nombre de jours pour l’exécution d’un contrat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Le coût d’exécution d’un contrat </a:t>
                      </a:r>
                    </a:p>
                    <a:p>
                      <a:pPr marL="342900" lvl="0" indent="-342900" algn="l">
                        <a:lnSpc>
                          <a:spcPct val="107000"/>
                        </a:lnSpc>
                        <a:spcAft>
                          <a:spcPts val="0"/>
                        </a:spcAft>
                        <a:buFont typeface="Symbol" panose="05050102010706020507" pitchFamily="18" charset="2"/>
                        <a:buChar char=""/>
                      </a:pPr>
                      <a:r>
                        <a:rPr lang="fr-FR" sz="1600" b="1">
                          <a:effectLst/>
                          <a:latin typeface="Calibri" panose="020F0502020204030204" pitchFamily="34" charset="0"/>
                          <a:ea typeface="Calibri" panose="020F0502020204030204" pitchFamily="34" charset="0"/>
                          <a:cs typeface="Times New Roman" panose="02020603050405020304" pitchFamily="18" charset="0"/>
                        </a:rPr>
                        <a:t>La qualité des procédures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242964">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Améliorer l’indice de la qualité des procédures de 6 à 8,5 d’ici 2020. </a:t>
                      </a:r>
                    </a:p>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Accélérer la mise en place des tribunaux spécialisés en matière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commerciale</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Réduire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les coûts d’exécution des contrats d’au moins 10 %. </a:t>
                      </a:r>
                    </a:p>
                    <a:p>
                      <a:pPr marL="342900" lvl="0" indent="-342900" algn="l">
                        <a:lnSpc>
                          <a:spcPct val="107000"/>
                        </a:lnSpc>
                        <a:spcAft>
                          <a:spcPts val="0"/>
                        </a:spcAft>
                        <a:buFont typeface="Symbol" panose="05050102010706020507" pitchFamily="18" charset="2"/>
                        <a:buChar char=""/>
                      </a:pPr>
                      <a:r>
                        <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Améliorer l’indice de la qualité des procédures judiciaires de 6 à 8,5 d’ici à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2020, notamment accélérer les diligences concernant la délivrance,</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la notification et l’exécution des décisions de justice, notamment lorsqu’elles nécessitent une procédure d’exequatur </a:t>
                      </a: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(AU/OHADA/PSRC-VE)</a:t>
                      </a:r>
                      <a:endPar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491557">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ACTIONS EN COURS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Sensibilisation des différentes cibles sur les innovations du droit OHADA en matière d’arbitrage et aux modes alternatifs (amiables) de règlement des conflits dont le pacte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commissoire</a:t>
                      </a:r>
                      <a:r>
                        <a:rPr lang="fr-FR" sz="16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 AU/OHADA/Médiation ; AU/OHADA/Droit de l’arbitrage 2017</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111125"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Renforcement des capacités des acteurs judiciaires concernés sur le pacte commissoire, le compromis d’arbitrage et l’attribution judiciaire</a:t>
                      </a:r>
                    </a:p>
                    <a:p>
                      <a:pPr marL="0" lvl="0" indent="0" algn="l">
                        <a:lnSpc>
                          <a:spcPct val="107000"/>
                        </a:lnSpc>
                        <a:spcAft>
                          <a:spcPts val="0"/>
                        </a:spcAft>
                        <a:buFont typeface="Symbol" panose="05050102010706020507" pitchFamily="18" charset="2"/>
                        <a:buNone/>
                      </a:pPr>
                      <a:endParaRPr lang="fr-FR" sz="8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Sensibilisation des intervenants de la vie économique sur le recours aux modes de règlement alternatif des différends  </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1491557">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doit agir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Mise en perspective et en cohérence des 24 recommandations du CBF en la matière depuis 2010.</a:t>
                      </a:r>
                    </a:p>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2015 pour la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Côte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d’Ivoire depuis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2013</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L’ensemble des administrations et organismes en charge de la question : l’OHADA, le MINJUSTICE, La CCIMA, le GICAM, l’ECAM, le MECAM, le BMN, le BSTP, etc. </a:t>
                      </a: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bl>
          </a:graphicData>
        </a:graphic>
      </p:graphicFrame>
      <p:sp>
        <p:nvSpPr>
          <p:cNvPr id="4" name="AutoShape 73"/>
          <p:cNvSpPr>
            <a:spLocks noChangeArrowheads="1"/>
          </p:cNvSpPr>
          <p:nvPr/>
        </p:nvSpPr>
        <p:spPr bwMode="auto">
          <a:xfrm>
            <a:off x="1562895" y="798841"/>
            <a:ext cx="482882" cy="719991"/>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35195956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p:cNvSpPr>
            <a:spLocks noGrp="1" noChangeArrowheads="1"/>
          </p:cNvSpPr>
          <p:nvPr>
            <p:ph type="title"/>
          </p:nvPr>
        </p:nvSpPr>
        <p:spPr bwMode="auto">
          <a:xfrm>
            <a:off x="0" y="1973210"/>
            <a:ext cx="12192000" cy="2852737"/>
          </a:xfrm>
          <a:prstGeom prst="rect">
            <a:avLst/>
          </a:prstGeom>
          <a:solidFill>
            <a:schemeClr val="accent5">
              <a:lumMod val="100000"/>
              <a:lumOff val="0"/>
            </a:schemeClr>
          </a:solidFill>
          <a:ln w="3175">
            <a:solidFill>
              <a:schemeClr val="bg2">
                <a:lumMod val="90000"/>
                <a:lumOff val="0"/>
              </a:schemeClr>
            </a:solidFill>
            <a:miter lim="800000"/>
            <a:headEnd/>
            <a:tailEnd/>
          </a:ln>
        </p:spPr>
        <p:txBody>
          <a:bodyPr rot="0" vert="horz" wrap="square" lIns="91440" tIns="45720" rIns="91440" bIns="45720" anchor="t" anchorCtr="0" upright="1">
            <a:noAutofit/>
          </a:bodyPr>
          <a:lstStyle/>
          <a:p>
            <a:pPr>
              <a:lnSpc>
                <a:spcPct val="107000"/>
              </a:lnSpc>
              <a:spcAft>
                <a:spcPts val="0"/>
              </a:spcAft>
            </a:pPr>
            <a:r>
              <a:rPr lang="fr-FR" sz="28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a:p>
            <a:pPr marL="1069975">
              <a:lnSpc>
                <a:spcPct val="107000"/>
              </a:lnSpc>
              <a:spcAft>
                <a:spcPts val="0"/>
              </a:spcAft>
            </a:pP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REGLEMENT DE L’INSOLVABILITE</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Score du Cameroun : </a:t>
            </a:r>
            <a:r>
              <a:rPr lang="fr-FR" sz="2800" b="1" dirty="0" smtClean="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36,73</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Objectif Cible : 47,81</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Pays de Référence : </a:t>
            </a: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RWANDA</a:t>
            </a: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2800" b="1"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t/>
            </a:r>
            <a:br>
              <a:rPr lang="fr-FR" sz="3600" dirty="0" smtClean="0">
                <a:solidFill>
                  <a:schemeClr val="accent4"/>
                </a:solidFill>
                <a:effectLst/>
                <a:latin typeface="Calibri" panose="020F0502020204030204" pitchFamily="34" charset="0"/>
                <a:ea typeface="Calibri" panose="020F0502020204030204" pitchFamily="34" charset="0"/>
                <a:cs typeface="Times New Roman" panose="02020603050405020304" pitchFamily="18" charset="0"/>
              </a:rPr>
            </a:br>
            <a:r>
              <a:rPr lang="fr-FR" sz="2800" b="1" dirty="0" smtClean="0">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AutoShape 73"/>
          <p:cNvSpPr>
            <a:spLocks noChangeArrowheads="1"/>
          </p:cNvSpPr>
          <p:nvPr/>
        </p:nvSpPr>
        <p:spPr bwMode="auto">
          <a:xfrm rot="5400000">
            <a:off x="7281769"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sp>
        <p:nvSpPr>
          <p:cNvPr id="7" name="AutoShape 73"/>
          <p:cNvSpPr>
            <a:spLocks noChangeArrowheads="1"/>
          </p:cNvSpPr>
          <p:nvPr/>
        </p:nvSpPr>
        <p:spPr bwMode="auto">
          <a:xfrm rot="5400000">
            <a:off x="7150761" y="1935769"/>
            <a:ext cx="507434" cy="582316"/>
          </a:xfrm>
          <a:prstGeom prst="upArrow">
            <a:avLst>
              <a:gd name="adj1" fmla="val 50000"/>
              <a:gd name="adj2" fmla="val 36628"/>
            </a:avLst>
          </a:prstGeom>
          <a:solidFill>
            <a:schemeClr val="accent5">
              <a:lumMod val="100000"/>
              <a:lumOff val="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eaVert" wrap="square" lIns="91440" tIns="45720" rIns="91440" bIns="45720" anchor="t" anchorCtr="0" upright="1">
            <a:noAutofit/>
          </a:bodyPr>
          <a:lstStyle/>
          <a:p>
            <a:endParaRPr lang="fr-FR"/>
          </a:p>
        </p:txBody>
      </p:sp>
      <p:pic>
        <p:nvPicPr>
          <p:cNvPr id="2" name="Image 1"/>
          <p:cNvPicPr>
            <a:picLocks noChangeAspect="1"/>
          </p:cNvPicPr>
          <p:nvPr/>
        </p:nvPicPr>
        <p:blipFill>
          <a:blip r:embed="rId2"/>
          <a:stretch>
            <a:fillRect/>
          </a:stretch>
        </p:blipFill>
        <p:spPr>
          <a:xfrm>
            <a:off x="7113320" y="719847"/>
            <a:ext cx="4898427" cy="4106100"/>
          </a:xfrm>
          <a:prstGeom prst="rect">
            <a:avLst/>
          </a:prstGeom>
        </p:spPr>
      </p:pic>
      <p:grpSp>
        <p:nvGrpSpPr>
          <p:cNvPr id="6" name="Groupe 5"/>
          <p:cNvGrpSpPr/>
          <p:nvPr/>
        </p:nvGrpSpPr>
        <p:grpSpPr>
          <a:xfrm>
            <a:off x="15498" y="6598905"/>
            <a:ext cx="12176503" cy="294647"/>
            <a:chOff x="15498" y="6598905"/>
            <a:chExt cx="12176503" cy="294647"/>
          </a:xfrm>
        </p:grpSpPr>
        <p:pic>
          <p:nvPicPr>
            <p:cNvPr id="8" name="Image 7" descr="drapeaux 2"/>
            <p:cNvPicPr/>
            <p:nvPr/>
          </p:nvPicPr>
          <p:blipFill>
            <a:blip r:embed="rId3">
              <a:lum bright="6000" contrast="-24000"/>
            </a:blip>
            <a:srcRect/>
            <a:stretch>
              <a:fillRect/>
            </a:stretch>
          </p:blipFill>
          <p:spPr>
            <a:xfrm>
              <a:off x="15498" y="6598905"/>
              <a:ext cx="5912677" cy="259095"/>
            </a:xfrm>
            <a:prstGeom prst="rect">
              <a:avLst/>
            </a:prstGeom>
            <a:noFill/>
            <a:ln>
              <a:noFill/>
              <a:prstDash/>
            </a:ln>
          </p:spPr>
        </p:pic>
        <p:pic>
          <p:nvPicPr>
            <p:cNvPr id="9" name="Image 8" descr="drapeaux 2"/>
            <p:cNvPicPr/>
            <p:nvPr/>
          </p:nvPicPr>
          <p:blipFill>
            <a:blip r:embed="rId3">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516015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3580501059"/>
              </p:ext>
            </p:extLst>
          </p:nvPr>
        </p:nvGraphicFramePr>
        <p:xfrm>
          <a:off x="774914" y="216977"/>
          <a:ext cx="10445857" cy="7198892"/>
        </p:xfrm>
        <a:graphic>
          <a:graphicData uri="http://schemas.openxmlformats.org/drawingml/2006/table">
            <a:tbl>
              <a:tblPr firstRow="1" firstCol="1" bandRow="1"/>
              <a:tblGrid>
                <a:gridCol w="1827418"/>
                <a:gridCol w="8618439"/>
              </a:tblGrid>
              <a:tr h="1203175">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Performances du pays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Dans le domaine </a:t>
                      </a:r>
                      <a:r>
                        <a:rPr lang="fr-FR" sz="1600" b="1" i="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Règlement de l’insolvabilité,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le score du Cameroun est passé de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31,39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à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36,73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entre 2008 et 2017.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Cameroun occupe la </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125</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baseline="300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a:effectLst/>
                          <a:latin typeface="Calibri" panose="020F0502020204030204" pitchFamily="34" charset="0"/>
                          <a:ea typeface="Calibri" panose="020F0502020204030204" pitchFamily="34" charset="0"/>
                          <a:cs typeface="Times New Roman" panose="02020603050405020304" pitchFamily="18" charset="0"/>
                        </a:rPr>
                        <a:t>place en 2017 sur 190 pays. </a:t>
                      </a:r>
                    </a:p>
                    <a:p>
                      <a:pPr algn="l">
                        <a:lnSpc>
                          <a:spcPct val="107000"/>
                        </a:lnSpc>
                        <a:spcAft>
                          <a:spcPts val="0"/>
                        </a:spcAft>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Rwanda occupe la </a:t>
                      </a:r>
                      <a:r>
                        <a:rPr lang="fr-FR" sz="1600" b="1"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78</a:t>
                      </a:r>
                      <a:r>
                        <a:rPr lang="fr-FR" sz="1600" b="1" baseline="30000" dirty="0">
                          <a:solidFill>
                            <a:srgbClr val="4472C4"/>
                          </a:solidFill>
                          <a:effectLst/>
                          <a:latin typeface="Calibri" panose="020F0502020204030204" pitchFamily="34" charset="0"/>
                          <a:ea typeface="Calibri" panose="020F0502020204030204" pitchFamily="34" charset="0"/>
                          <a:cs typeface="Times New Roman" panose="02020603050405020304" pitchFamily="18" charset="0"/>
                        </a:rPr>
                        <a:t>e</a:t>
                      </a:r>
                      <a:r>
                        <a:rPr lang="fr-FR" sz="1600" b="1" dirty="0">
                          <a:effectLst/>
                          <a:latin typeface="Calibri" panose="020F0502020204030204" pitchFamily="34" charset="0"/>
                          <a:ea typeface="Calibri" panose="020F0502020204030204" pitchFamily="34" charset="0"/>
                          <a:cs typeface="Times New Roman" panose="02020603050405020304" pitchFamily="18" charset="0"/>
                        </a:rPr>
                        <a:t> place sur 190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pays</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1694207">
                <a:tc>
                  <a:txBody>
                    <a:bodyPr/>
                    <a:lstStyle/>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Défis à relever</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nombre d’années pour la résolution de l’insolvabilité</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coût de la résolution</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Le taux de recouvrement (centimes par US$ recouvrés</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La pertinence du cadre juridique de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l’insolvabilité</a:t>
                      </a:r>
                    </a:p>
                    <a:p>
                      <a:pPr marL="0" lvl="0" indent="0" algn="l">
                        <a:lnSpc>
                          <a:spcPct val="107000"/>
                        </a:lnSpc>
                        <a:spcAft>
                          <a:spcPts val="0"/>
                        </a:spcAft>
                        <a:buFont typeface="Symbol" panose="05050102010706020507" pitchFamily="18" charset="2"/>
                        <a:buNone/>
                      </a:pPr>
                      <a:endParaRPr lang="fr-FR" sz="800" b="1"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fr-FR" sz="16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DROIT</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OHADA : REDRESSEMENT JUDICIAIRE ET LA LIQUIDATION DES BIENS, Art. 25 et </a:t>
                      </a:r>
                      <a:r>
                        <a:rPr lang="fr-FR" sz="1600" b="1" baseline="0"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ss</a:t>
                      </a: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AUPCAP, 2015</a:t>
                      </a:r>
                    </a:p>
                    <a:p>
                      <a:pPr marL="0" lvl="0" indent="0" algn="l">
                        <a:lnSpc>
                          <a:spcPct val="107000"/>
                        </a:lnSpc>
                        <a:spcAft>
                          <a:spcPts val="0"/>
                        </a:spcAft>
                        <a:buFont typeface="Symbol" panose="05050102010706020507" pitchFamily="18" charset="2"/>
                        <a:buNone/>
                      </a:pPr>
                      <a:endParaRPr lang="fr-FR" sz="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r h="2902759">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Comment agir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c>
                  <a:txBody>
                    <a:bodyPr/>
                    <a:lstStyle/>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Réduire les coûts liés au règlement de l’insolvabilité de 15 % au moins, pour les faire passer de 33,5 % à 29 % du patrimoine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Améliorer le taux de recouvrement des créances de 16 % à 19 % par la clarification des normes pour l’ouverture des procédures d’insolvabilité, empêchant la séparation des biens du débiteur pendant la procédure de réorganisation ; des délais de réorganisation et un plan de réorganisation avec arrêt automatique des mesures d’exécution des créanciers. </a:t>
                      </a:r>
                    </a:p>
                    <a:p>
                      <a:pPr marL="342900" lvl="0" indent="-342900" algn="l">
                        <a:lnSpc>
                          <a:spcPct val="107000"/>
                        </a:lnSpc>
                        <a:spcAft>
                          <a:spcPts val="0"/>
                        </a:spcAft>
                        <a:buFont typeface="Symbol" panose="05050102010706020507" pitchFamily="18" charset="2"/>
                        <a:buChar char=""/>
                      </a:pPr>
                      <a:r>
                        <a:rPr lang="fr-FR" sz="1600" b="1" dirty="0">
                          <a:effectLst/>
                          <a:latin typeface="Calibri" panose="020F0502020204030204" pitchFamily="34" charset="0"/>
                          <a:ea typeface="Calibri" panose="020F0502020204030204" pitchFamily="34" charset="0"/>
                          <a:cs typeface="Times New Roman" panose="02020603050405020304" pitchFamily="18" charset="0"/>
                        </a:rPr>
                        <a:t>Améliorer la pertinence du cadre juridique pour passer d’un indice de 9 à 12, notamment par l’introduction des dispositions sur les transactions annulables et l’approbation des plans de </a:t>
                      </a:r>
                      <a:r>
                        <a:rPr lang="fr-FR" sz="1600" b="1" dirty="0" smtClean="0">
                          <a:effectLst/>
                          <a:latin typeface="Calibri" panose="020F0502020204030204" pitchFamily="34" charset="0"/>
                          <a:ea typeface="Calibri" panose="020F0502020204030204" pitchFamily="34" charset="0"/>
                          <a:cs typeface="Times New Roman" panose="02020603050405020304" pitchFamily="18" charset="0"/>
                        </a:rPr>
                        <a:t>redressement</a:t>
                      </a:r>
                      <a:r>
                        <a:rPr lang="fr-FR" sz="1600" b="1" baseline="0" dirty="0" smtClean="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l">
                        <a:lnSpc>
                          <a:spcPct val="107000"/>
                        </a:lnSpc>
                        <a:spcAft>
                          <a:spcPts val="0"/>
                        </a:spcAft>
                        <a:buFont typeface="Symbol" panose="05050102010706020507" pitchFamily="18" charset="2"/>
                        <a:buChar char=""/>
                      </a:pP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Faciliter l’accès des débiteurs aux procédures de règlement préventif et de redressement judiciaire préventif </a:t>
                      </a:r>
                    </a:p>
                    <a:p>
                      <a:pPr marL="342900" lvl="0" indent="-342900" algn="l">
                        <a:lnSpc>
                          <a:spcPct val="107000"/>
                        </a:lnSpc>
                        <a:spcAft>
                          <a:spcPts val="0"/>
                        </a:spcAft>
                        <a:buFont typeface="Symbol" panose="05050102010706020507" pitchFamily="18" charset="2"/>
                        <a:buChar char=""/>
                      </a:pPr>
                      <a:r>
                        <a:rPr lang="fr-FR" sz="1600" b="1" baseline="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Promouvoir les règlements extrajudiciaires et la conciliation </a:t>
                      </a:r>
                      <a:endParaRPr lang="fr-FR" sz="16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tcPr>
                </a:tc>
              </a:tr>
              <a:tr h="936839">
                <a:tc>
                  <a:txBody>
                    <a:bodyPr/>
                    <a:lstStyle/>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Qui </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doit agir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a:t>
                      </a:r>
                      <a:endParaRPr lang="fr-FR"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c>
                  <a:txBody>
                    <a:bodyPr/>
                    <a:lstStyle/>
                    <a:p>
                      <a:pPr marL="342900" lvl="0" indent="-342900" algn="l">
                        <a:lnSpc>
                          <a:spcPct val="107000"/>
                        </a:lnSpc>
                        <a:spcAft>
                          <a:spcPts val="0"/>
                        </a:spcAft>
                        <a:buFont typeface="Symbol" panose="05050102010706020507" pitchFamily="18" charset="2"/>
                        <a:buChar char=""/>
                      </a:pP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Se référer aux réformes retenues par </a:t>
                      </a:r>
                      <a:r>
                        <a:rPr lang="fr-FR" sz="1600" b="1"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Doing</a:t>
                      </a:r>
                      <a:r>
                        <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Business depuis 2015 pour le Rwanda depuis </a:t>
                      </a: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2009</a:t>
                      </a:r>
                    </a:p>
                    <a:p>
                      <a:pPr marL="342900" lvl="0" indent="-342900" algn="l">
                        <a:lnSpc>
                          <a:spcPct val="107000"/>
                        </a:lnSpc>
                        <a:spcAft>
                          <a:spcPts val="0"/>
                        </a:spcAft>
                        <a:buFont typeface="Symbol" panose="05050102010706020507" pitchFamily="18" charset="2"/>
                        <a:buChar char=""/>
                      </a:pPr>
                      <a:r>
                        <a:rPr lang="fr-FR" sz="1600" b="1"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MINJUSTICE,</a:t>
                      </a:r>
                      <a:r>
                        <a:rPr lang="fr-FR" sz="1600" b="1" baseline="0" dirty="0" smtClean="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 OHADA, Acteurs judiciaires et extrajudiciaires, notamment </a:t>
                      </a:r>
                      <a:endParaRPr lang="fr-FR" sz="16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BFBFBF"/>
                      </a:solidFill>
                      <a:prstDash val="solid"/>
                      <a:round/>
                      <a:headEnd type="none" w="med" len="med"/>
                      <a:tailEnd type="none" w="med" len="med"/>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w="12700" cap="flat" cmpd="sng" algn="ctr">
                      <a:solidFill>
                        <a:srgbClr val="BFBFBF"/>
                      </a:solidFill>
                      <a:prstDash val="solid"/>
                      <a:round/>
                      <a:headEnd type="none" w="med" len="med"/>
                      <a:tailEnd type="none" w="med" len="med"/>
                    </a:lnB>
                    <a:solidFill>
                      <a:srgbClr val="F2F2F2"/>
                    </a:solidFill>
                  </a:tcPr>
                </a:tc>
              </a:tr>
            </a:tbl>
          </a:graphicData>
        </a:graphic>
      </p:graphicFrame>
      <p:sp>
        <p:nvSpPr>
          <p:cNvPr id="4" name="AutoShape 73"/>
          <p:cNvSpPr>
            <a:spLocks noChangeArrowheads="1"/>
          </p:cNvSpPr>
          <p:nvPr/>
        </p:nvSpPr>
        <p:spPr bwMode="auto">
          <a:xfrm>
            <a:off x="1640386" y="829838"/>
            <a:ext cx="482882" cy="719991"/>
          </a:xfrm>
          <a:prstGeom prst="upArrow">
            <a:avLst>
              <a:gd name="adj1" fmla="val 50000"/>
              <a:gd name="adj2" fmla="val 36628"/>
            </a:avLst>
          </a:prstGeom>
          <a:solidFill>
            <a:srgbClr val="00B050"/>
          </a:solidFill>
          <a:ln>
            <a:noFill/>
          </a:ln>
          <a:extLst/>
        </p:spPr>
        <p:txBody>
          <a:bodyPr rot="0" vert="eaVert" wrap="square" lIns="91440" tIns="45720" rIns="91440" bIns="45720" anchor="t" anchorCtr="0" upright="1">
            <a:noAutofit/>
          </a:bodyPr>
          <a:lstStyle/>
          <a:p>
            <a:endParaRPr lang="fr-FR"/>
          </a:p>
        </p:txBody>
      </p:sp>
    </p:spTree>
    <p:extLst>
      <p:ext uri="{BB962C8B-B14F-4D97-AF65-F5344CB8AC3E}">
        <p14:creationId xmlns:p14="http://schemas.microsoft.com/office/powerpoint/2010/main" val="10129334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1848" y="286603"/>
            <a:ext cx="10515600" cy="2647666"/>
          </a:xfrm>
        </p:spPr>
        <p:txBody>
          <a:bodyPr>
            <a:normAutofit/>
          </a:bodyPr>
          <a:lstStyle/>
          <a:p>
            <a:pPr algn="ctr"/>
            <a:r>
              <a:rPr lang="fr-FR" sz="4800" b="1" dirty="0" smtClean="0">
                <a:latin typeface="Aharoni" panose="02010803020104030203" pitchFamily="2" charset="-79"/>
                <a:cs typeface="Aharoni" panose="02010803020104030203" pitchFamily="2" charset="-79"/>
              </a:rPr>
              <a:t>4. Que retenir de l’approche  </a:t>
            </a:r>
            <a:br>
              <a:rPr lang="fr-FR" sz="4800" b="1" dirty="0" smtClean="0">
                <a:latin typeface="Aharoni" panose="02010803020104030203" pitchFamily="2" charset="-79"/>
                <a:cs typeface="Aharoni" panose="02010803020104030203" pitchFamily="2" charset="-79"/>
              </a:rPr>
            </a:br>
            <a:r>
              <a:rPr lang="fr-FR" sz="4800" b="1" dirty="0" smtClean="0">
                <a:latin typeface="Aharoni" panose="02010803020104030203" pitchFamily="2" charset="-79"/>
                <a:cs typeface="Aharoni" panose="02010803020104030203" pitchFamily="2" charset="-79"/>
              </a:rPr>
              <a:t>DBA 2018</a:t>
            </a:r>
            <a:endParaRPr lang="fr-FR" sz="4800" b="1" dirty="0">
              <a:latin typeface="Aharoni" panose="02010803020104030203" pitchFamily="2" charset="-79"/>
              <a:cs typeface="Aharoni" panose="02010803020104030203" pitchFamily="2" charset="-79"/>
            </a:endParaRPr>
          </a:p>
        </p:txBody>
      </p:sp>
      <p:sp>
        <p:nvSpPr>
          <p:cNvPr id="3" name="Espace réservé du texte 2"/>
          <p:cNvSpPr>
            <a:spLocks noGrp="1"/>
          </p:cNvSpPr>
          <p:nvPr>
            <p:ph type="body" idx="1"/>
          </p:nvPr>
        </p:nvSpPr>
        <p:spPr>
          <a:xfrm>
            <a:off x="483146" y="2702258"/>
            <a:ext cx="11213005" cy="1910686"/>
          </a:xfrm>
        </p:spPr>
        <p:txBody>
          <a:bodyPr>
            <a:noAutofit/>
          </a:bodyPr>
          <a:lstStyle/>
          <a:p>
            <a:pPr algn="just"/>
            <a:r>
              <a:rPr lang="fr-FR" sz="2800" b="1" dirty="0" smtClean="0">
                <a:solidFill>
                  <a:schemeClr val="bg1"/>
                </a:solidFill>
              </a:rPr>
              <a:t>1- </a:t>
            </a:r>
            <a:r>
              <a:rPr lang="fr-FR" sz="2800" b="1" dirty="0">
                <a:solidFill>
                  <a:schemeClr val="bg1"/>
                </a:solidFill>
              </a:rPr>
              <a:t>A</a:t>
            </a:r>
            <a:r>
              <a:rPr lang="fr-FR" sz="2800" b="1" dirty="0" smtClean="0">
                <a:solidFill>
                  <a:schemeClr val="bg1"/>
                </a:solidFill>
              </a:rPr>
              <a:t>ctions concrètes menées par les pays de référence en faveur d’un climat des affaires vertueux et performant</a:t>
            </a:r>
          </a:p>
          <a:p>
            <a:pPr algn="just"/>
            <a:endParaRPr lang="fr-FR" sz="800" b="1" dirty="0" smtClean="0">
              <a:solidFill>
                <a:schemeClr val="bg1"/>
              </a:solidFill>
            </a:endParaRPr>
          </a:p>
          <a:p>
            <a:pPr algn="just"/>
            <a:r>
              <a:rPr lang="fr-FR" sz="2800" b="1" dirty="0" smtClean="0">
                <a:solidFill>
                  <a:schemeClr val="bg1"/>
                </a:solidFill>
              </a:rPr>
              <a:t>2- </a:t>
            </a:r>
            <a:r>
              <a:rPr lang="fr-FR" sz="2800" b="1" dirty="0">
                <a:solidFill>
                  <a:schemeClr val="bg1"/>
                </a:solidFill>
              </a:rPr>
              <a:t>N</a:t>
            </a:r>
            <a:r>
              <a:rPr lang="fr-FR" sz="2800" b="1" dirty="0" smtClean="0">
                <a:solidFill>
                  <a:schemeClr val="bg1"/>
                </a:solidFill>
              </a:rPr>
              <a:t>ouveaux domaines complémentaires des 10 domaines DB, et susceptibles de prendre en compte les réalités spécifiques de l’environnement camerounais des affaires pour une meilleure attractivité et compétitivité du Cameroun</a:t>
            </a:r>
          </a:p>
          <a:p>
            <a:pPr algn="just"/>
            <a:endParaRPr lang="fr-FR" sz="800" b="1" dirty="0" smtClean="0">
              <a:solidFill>
                <a:schemeClr val="bg1"/>
              </a:solidFill>
            </a:endParaRPr>
          </a:p>
          <a:p>
            <a:pPr algn="just"/>
            <a:r>
              <a:rPr lang="fr-FR" sz="2800" b="1" dirty="0" smtClean="0">
                <a:solidFill>
                  <a:schemeClr val="bg1"/>
                </a:solidFill>
              </a:rPr>
              <a:t>3- Contextualiser le référentiel DB dans le cadre d’une plateforme de collaboration entre DBA-OAPA et DB-Banque Mondiale</a:t>
            </a:r>
          </a:p>
          <a:p>
            <a:pPr algn="just"/>
            <a:endParaRPr lang="fr-FR" sz="2800" b="1" dirty="0" smtClean="0">
              <a:solidFill>
                <a:schemeClr val="bg1"/>
              </a:solidFill>
            </a:endParaRPr>
          </a:p>
          <a:p>
            <a:pPr algn="just"/>
            <a:endParaRPr lang="fr-FR" sz="2800" b="1" dirty="0">
              <a:solidFill>
                <a:schemeClr val="bg1"/>
              </a:solidFill>
            </a:endParaRPr>
          </a:p>
        </p:txBody>
      </p:sp>
      <p:grpSp>
        <p:nvGrpSpPr>
          <p:cNvPr id="4" name="Groupe 3"/>
          <p:cNvGrpSpPr/>
          <p:nvPr/>
        </p:nvGrpSpPr>
        <p:grpSpPr>
          <a:xfrm>
            <a:off x="15498" y="6598905"/>
            <a:ext cx="12176503" cy="294647"/>
            <a:chOff x="15498" y="6598905"/>
            <a:chExt cx="12176503" cy="294647"/>
          </a:xfrm>
        </p:grpSpPr>
        <p:pic>
          <p:nvPicPr>
            <p:cNvPr id="5" name="Image 4"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6" name="Image 5"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6555299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4553" y="1429649"/>
            <a:ext cx="11828834" cy="5230856"/>
          </a:xfrm>
          <a:prstGeom prst="rect">
            <a:avLst/>
          </a:prstGeom>
          <a:solidFill>
            <a:schemeClr val="accent3">
              <a:lumMod val="20000"/>
              <a:lumOff val="80000"/>
            </a:schemeClr>
          </a:solidFill>
        </p:spPr>
        <p:txBody>
          <a:bodyPr wrap="square">
            <a:spAutoFit/>
          </a:bodyPr>
          <a:lstStyle/>
          <a:p>
            <a:pPr algn="ctr">
              <a:lnSpc>
                <a:spcPct val="107000"/>
              </a:lnSpc>
              <a:spcAft>
                <a:spcPts val="800"/>
              </a:spcAft>
            </a:pPr>
            <a:r>
              <a:rPr lang="fr-FR" sz="2400" b="1" i="1" dirty="0" smtClean="0">
                <a:solidFill>
                  <a:srgbClr val="00B0F0"/>
                </a:solidFill>
                <a:latin typeface="Corbel" panose="020B0503020204020204" pitchFamily="34" charset="0"/>
                <a:ea typeface="Calibri" panose="020F0502020204030204" pitchFamily="34" charset="0"/>
                <a:cs typeface="Times New Roman" panose="02020603050405020304" pitchFamily="18" charset="0"/>
              </a:rPr>
              <a:t>Six </a:t>
            </a:r>
            <a:r>
              <a:rPr lang="fr-FR" sz="2400" b="1" i="1" dirty="0">
                <a:solidFill>
                  <a:srgbClr val="00B0F0"/>
                </a:solidFill>
                <a:latin typeface="Corbel" panose="020B0503020204020204" pitchFamily="34" charset="0"/>
                <a:ea typeface="Calibri" panose="020F0502020204030204" pitchFamily="34" charset="0"/>
                <a:cs typeface="Times New Roman" panose="02020603050405020304" pitchFamily="18" charset="0"/>
              </a:rPr>
              <a:t>nouveaux domaines </a:t>
            </a:r>
            <a:r>
              <a:rPr lang="fr-FR" sz="2400" b="1" i="1" dirty="0" smtClean="0">
                <a:solidFill>
                  <a:srgbClr val="00B0F0"/>
                </a:solidFill>
                <a:latin typeface="Corbel" panose="020B0503020204020204" pitchFamily="34" charset="0"/>
                <a:ea typeface="Calibri" panose="020F0502020204030204" pitchFamily="34" charset="0"/>
                <a:cs typeface="Times New Roman" panose="02020603050405020304" pitchFamily="18" charset="0"/>
              </a:rPr>
              <a:t>issus de la méthodologie DBA </a:t>
            </a: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Financement des investissements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(Douala Stock Exchange, SMID)</a:t>
            </a: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Responsabilité Sociétale des</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 </a:t>
            </a: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Entreprises</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 </a:t>
            </a:r>
            <a:r>
              <a:rPr lang="fr-FR" sz="2400" b="1" i="1" dirty="0">
                <a:latin typeface="Corbel" panose="020B0503020204020204" pitchFamily="34" charset="0"/>
                <a:ea typeface="Calibri" panose="020F0502020204030204" pitchFamily="34" charset="0"/>
                <a:cs typeface="Times New Roman" panose="02020603050405020304" pitchFamily="18" charset="0"/>
              </a:rPr>
              <a:t>(Groupe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SABC, ENEO)</a:t>
            </a:r>
            <a:endParaRPr lang="fr-FR" sz="2400" b="1" i="1" dirty="0">
              <a:latin typeface="Corbel" panose="020B0503020204020204" pitchFamily="34" charset="0"/>
              <a:ea typeface="Calibri" panose="020F0502020204030204" pitchFamily="34" charset="0"/>
              <a:cs typeface="Times New Roman" panose="02020603050405020304" pitchFamily="18" charset="0"/>
            </a:endParaRP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Inclusion Economique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(MINEPAT, industrie des services, économie numérique)</a:t>
            </a: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Régulation des marchés publics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(MINMAP, ARMP)</a:t>
            </a: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Efficacité Budgétaire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(MINEPAT, MINFI)</a:t>
            </a:r>
          </a:p>
          <a:p>
            <a:pPr marL="742950" lvl="1" indent="-285750" algn="ctr">
              <a:lnSpc>
                <a:spcPct val="107000"/>
              </a:lnSpc>
              <a:spcAft>
                <a:spcPts val="800"/>
              </a:spcAft>
              <a:buFont typeface="Arial" panose="020B0604020202020204" pitchFamily="34" charset="0"/>
              <a:buChar char="•"/>
            </a:pPr>
            <a:r>
              <a:rPr lang="fr-FR" sz="2400" b="1" i="1" dirty="0" smtClean="0">
                <a:solidFill>
                  <a:srgbClr val="C00000"/>
                </a:solidFill>
                <a:latin typeface="Corbel" panose="020B0503020204020204" pitchFamily="34" charset="0"/>
                <a:ea typeface="Calibri" panose="020F0502020204030204" pitchFamily="34" charset="0"/>
                <a:cs typeface="Times New Roman" panose="02020603050405020304" pitchFamily="18" charset="0"/>
              </a:rPr>
              <a:t>Propriété Intellectuelle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(MINMIDT)</a:t>
            </a:r>
            <a:endParaRPr lang="fr-FR" dirty="0" smtClean="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ctr">
              <a:lnSpc>
                <a:spcPct val="107000"/>
              </a:lnSpc>
              <a:spcAft>
                <a:spcPts val="800"/>
              </a:spcAft>
              <a:buFont typeface="Wingdings" panose="05000000000000000000" pitchFamily="2" charset="2"/>
              <a:buChar char="q"/>
            </a:pPr>
            <a:r>
              <a:rPr lang="fr-FR" sz="2000" b="1" i="1" dirty="0" smtClean="0">
                <a:latin typeface="Corbel" panose="020B0503020204020204" pitchFamily="34" charset="0"/>
                <a:ea typeface="Calibri" panose="020F0502020204030204" pitchFamily="34" charset="0"/>
                <a:cs typeface="Times New Roman" panose="02020603050405020304" pitchFamily="18" charset="0"/>
              </a:rPr>
              <a:t>Une passerelle </a:t>
            </a:r>
            <a:r>
              <a:rPr lang="fr-FR" sz="2000" b="1" i="1" dirty="0">
                <a:latin typeface="Corbel" panose="020B0503020204020204" pitchFamily="34" charset="0"/>
                <a:ea typeface="Calibri" panose="020F0502020204030204" pitchFamily="34" charset="0"/>
                <a:cs typeface="Times New Roman" panose="02020603050405020304" pitchFamily="18" charset="0"/>
              </a:rPr>
              <a:t>entre le droit économique et des affaires, et la pratique des affaires </a:t>
            </a:r>
            <a:endParaRPr lang="fr-FR" sz="2000" b="1" i="1" dirty="0" smtClean="0">
              <a:latin typeface="Corbel" panose="020B0503020204020204" pitchFamily="34" charset="0"/>
              <a:ea typeface="Calibri" panose="020F0502020204030204" pitchFamily="34" charset="0"/>
              <a:cs typeface="Times New Roman" panose="02020603050405020304" pitchFamily="18" charset="0"/>
            </a:endParaRPr>
          </a:p>
          <a:p>
            <a:pPr marL="285750" indent="-285750" algn="ctr">
              <a:lnSpc>
                <a:spcPct val="107000"/>
              </a:lnSpc>
              <a:spcAft>
                <a:spcPts val="800"/>
              </a:spcAft>
              <a:buFont typeface="Wingdings" panose="05000000000000000000" pitchFamily="2" charset="2"/>
              <a:buChar char="q"/>
            </a:pPr>
            <a:r>
              <a:rPr lang="fr-FR" sz="2000" b="1" i="1" dirty="0" smtClean="0">
                <a:latin typeface="Corbel" panose="020B0503020204020204" pitchFamily="34" charset="0"/>
                <a:ea typeface="Calibri" panose="020F0502020204030204" pitchFamily="34" charset="0"/>
                <a:cs typeface="Times New Roman" panose="02020603050405020304" pitchFamily="18" charset="0"/>
              </a:rPr>
              <a:t>La mise en exergue et en cohérence des </a:t>
            </a:r>
            <a:r>
              <a:rPr lang="fr-FR" sz="2000" b="1" i="1" dirty="0">
                <a:latin typeface="Corbel" panose="020B0503020204020204" pitchFamily="34" charset="0"/>
                <a:ea typeface="Calibri" panose="020F0502020204030204" pitchFamily="34" charset="0"/>
                <a:cs typeface="Times New Roman" panose="02020603050405020304" pitchFamily="18" charset="0"/>
              </a:rPr>
              <a:t>actions des institutions </a:t>
            </a:r>
            <a:r>
              <a:rPr lang="fr-FR" sz="2000" b="1" i="1" dirty="0" smtClean="0">
                <a:latin typeface="Corbel" panose="020B0503020204020204" pitchFamily="34" charset="0"/>
                <a:ea typeface="Calibri" panose="020F0502020204030204" pitchFamily="34" charset="0"/>
                <a:cs typeface="Times New Roman" panose="02020603050405020304" pitchFamily="18" charset="0"/>
              </a:rPr>
              <a:t>publiques</a:t>
            </a:r>
            <a:r>
              <a:rPr lang="fr-FR" sz="2000" b="1" i="1" dirty="0">
                <a:latin typeface="Corbel" panose="020B0503020204020204" pitchFamily="34" charset="0"/>
                <a:ea typeface="Calibri" panose="020F0502020204030204" pitchFamily="34" charset="0"/>
                <a:cs typeface="Times New Roman" panose="02020603050405020304" pitchFamily="18" charset="0"/>
              </a:rPr>
              <a:t>, privées </a:t>
            </a:r>
            <a:r>
              <a:rPr lang="fr-FR" sz="2000" b="1" i="1" dirty="0" smtClean="0">
                <a:latin typeface="Corbel" panose="020B0503020204020204" pitchFamily="34" charset="0"/>
                <a:ea typeface="Calibri" panose="020F0502020204030204" pitchFamily="34" charset="0"/>
                <a:cs typeface="Times New Roman" panose="02020603050405020304" pitchFamily="18" charset="0"/>
              </a:rPr>
              <a:t>et parapubliques </a:t>
            </a:r>
          </a:p>
          <a:p>
            <a:pPr marL="285750" indent="-285750" algn="ctr">
              <a:lnSpc>
                <a:spcPct val="107000"/>
              </a:lnSpc>
              <a:spcAft>
                <a:spcPts val="800"/>
              </a:spcAft>
              <a:buFont typeface="Wingdings" panose="05000000000000000000" pitchFamily="2" charset="2"/>
              <a:buChar char="q"/>
            </a:pPr>
            <a:r>
              <a:rPr lang="fr-FR" sz="2000" b="1" i="1" dirty="0" smtClean="0">
                <a:latin typeface="Corbel" panose="020B0503020204020204" pitchFamily="34" charset="0"/>
                <a:ea typeface="Calibri" panose="020F0502020204030204" pitchFamily="34" charset="0"/>
                <a:cs typeface="Times New Roman" panose="02020603050405020304" pitchFamily="18" charset="0"/>
              </a:rPr>
              <a:t>La recherche de corrélation entre développement économique inclusif et Politiques de l’environnement des affaires </a:t>
            </a:r>
            <a:r>
              <a:rPr lang="fr-FR" sz="2400" b="1" i="1" dirty="0" smtClean="0">
                <a:latin typeface="Corbel" panose="020B0503020204020204" pitchFamily="34" charset="0"/>
                <a:ea typeface="Calibri" panose="020F0502020204030204" pitchFamily="34" charset="0"/>
                <a:cs typeface="Times New Roman" panose="02020603050405020304" pitchFamily="18" charset="0"/>
              </a:rPr>
              <a:t> </a:t>
            </a:r>
          </a:p>
        </p:txBody>
      </p:sp>
      <p:sp>
        <p:nvSpPr>
          <p:cNvPr id="4" name="Titre 6"/>
          <p:cNvSpPr txBox="1">
            <a:spLocks/>
          </p:cNvSpPr>
          <p:nvPr/>
        </p:nvSpPr>
        <p:spPr>
          <a:xfrm>
            <a:off x="851170" y="384126"/>
            <a:ext cx="10515600" cy="785758"/>
          </a:xfrm>
          <a:prstGeom prst="rect">
            <a:avLst/>
          </a:prstGeom>
          <a:solidFill>
            <a:schemeClr val="accent3"/>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b="1" dirty="0" smtClean="0">
                <a:solidFill>
                  <a:schemeClr val="bg1"/>
                </a:solidFill>
              </a:rPr>
              <a:t>Les 6 nouveaux domaines proposés</a:t>
            </a:r>
            <a:endParaRPr lang="fr-FR" b="1" dirty="0">
              <a:solidFill>
                <a:schemeClr val="bg1"/>
              </a:solidFill>
            </a:endParaRPr>
          </a:p>
        </p:txBody>
      </p:sp>
    </p:spTree>
    <p:extLst>
      <p:ext uri="{BB962C8B-B14F-4D97-AF65-F5344CB8AC3E}">
        <p14:creationId xmlns:p14="http://schemas.microsoft.com/office/powerpoint/2010/main" val="369835466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6"/>
          <p:cNvSpPr txBox="1">
            <a:spLocks/>
          </p:cNvSpPr>
          <p:nvPr/>
        </p:nvSpPr>
        <p:spPr>
          <a:xfrm>
            <a:off x="309130" y="224195"/>
            <a:ext cx="11568684" cy="785758"/>
          </a:xfrm>
          <a:prstGeom prst="rect">
            <a:avLst/>
          </a:prstGeom>
          <a:solidFill>
            <a:schemeClr val="accent3"/>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600" b="1" dirty="0" smtClean="0">
                <a:solidFill>
                  <a:schemeClr val="bg1"/>
                </a:solidFill>
              </a:rPr>
              <a:t>Les 6 nouveaux domaines proposés : Qu’est ce qui est évalué ?</a:t>
            </a:r>
            <a:endParaRPr lang="fr-FR" sz="3600" b="1" dirty="0">
              <a:solidFill>
                <a:schemeClr val="bg1"/>
              </a:solidFill>
            </a:endParaRPr>
          </a:p>
        </p:txBody>
      </p:sp>
      <p:sp>
        <p:nvSpPr>
          <p:cNvPr id="6" name="Rectangle 5"/>
          <p:cNvSpPr/>
          <p:nvPr/>
        </p:nvSpPr>
        <p:spPr>
          <a:xfrm>
            <a:off x="107700" y="1171992"/>
            <a:ext cx="5719665" cy="1648465"/>
          </a:xfrm>
          <a:prstGeom prst="rect">
            <a:avLst/>
          </a:prstGeom>
          <a:solidFill>
            <a:schemeClr val="accent5"/>
          </a:solidFill>
        </p:spPr>
        <p:txBody>
          <a:bodyPr wrap="square">
            <a:spAutoFit/>
          </a:bodyPr>
          <a:lstStyle/>
          <a:p>
            <a:pPr algn="ctr">
              <a:lnSpc>
                <a:spcPct val="107000"/>
              </a:lnSpc>
              <a:spcAft>
                <a:spcPts val="0"/>
              </a:spcAft>
            </a:pPr>
            <a:r>
              <a:rPr lang="fr-FR" sz="1600" b="1" i="1" u="sng"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FINANCEMENT DES INVESTISSEMENTS</a:t>
            </a:r>
            <a:endParaRPr lang="fr-FR" sz="16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185738" lvl="0" indent="-185738">
              <a:spcAft>
                <a:spcPts val="0"/>
              </a:spcAft>
              <a:buFont typeface="Wingdings" panose="05000000000000000000" pitchFamily="2" charset="2"/>
              <a:buChar char=""/>
            </a:pPr>
            <a:r>
              <a:rPr lang="fr-FR" sz="1400" b="1" dirty="0">
                <a:solidFill>
                  <a:schemeClr val="bg1"/>
                </a:solidFill>
              </a:rPr>
              <a:t>La gouvernance des réformes au sein de l’institution. </a:t>
            </a:r>
          </a:p>
          <a:p>
            <a:pPr marL="185738" lvl="0" indent="-185738">
              <a:spcAft>
                <a:spcPts val="0"/>
              </a:spcAft>
              <a:buFont typeface="Wingdings" panose="05000000000000000000" pitchFamily="2" charset="2"/>
              <a:buChar char=""/>
            </a:pPr>
            <a:r>
              <a:rPr lang="fr-FR" sz="1400" b="1" dirty="0">
                <a:solidFill>
                  <a:schemeClr val="bg1"/>
                </a:solidFill>
              </a:rPr>
              <a:t>L’adéquation de l’offre de financement avec le besoin de la cible </a:t>
            </a:r>
          </a:p>
          <a:p>
            <a:pPr marL="185738" lvl="0" indent="-185738">
              <a:spcAft>
                <a:spcPts val="0"/>
              </a:spcAft>
              <a:buFont typeface="Wingdings" panose="05000000000000000000" pitchFamily="2" charset="2"/>
              <a:buChar char=""/>
            </a:pPr>
            <a:r>
              <a:rPr lang="fr-FR" sz="1400" b="1" dirty="0">
                <a:solidFill>
                  <a:schemeClr val="bg1"/>
                </a:solidFill>
              </a:rPr>
              <a:t>La taille et la durée des financements offerts </a:t>
            </a:r>
          </a:p>
          <a:p>
            <a:pPr marL="185738" lvl="0" indent="-185738">
              <a:spcAft>
                <a:spcPts val="0"/>
              </a:spcAft>
              <a:buFont typeface="Wingdings" panose="05000000000000000000" pitchFamily="2" charset="2"/>
              <a:buChar char=""/>
            </a:pPr>
            <a:r>
              <a:rPr lang="fr-FR" sz="1400" b="1" dirty="0">
                <a:solidFill>
                  <a:schemeClr val="bg1"/>
                </a:solidFill>
              </a:rPr>
              <a:t>Les garanties entourant les opérations et la sécurité des </a:t>
            </a:r>
            <a:r>
              <a:rPr lang="fr-FR" sz="1400" b="1" dirty="0" smtClean="0">
                <a:solidFill>
                  <a:schemeClr val="bg1"/>
                </a:solidFill>
              </a:rPr>
              <a:t>investissements</a:t>
            </a:r>
          </a:p>
          <a:p>
            <a:pPr marL="185738" lvl="0" indent="-185738">
              <a:spcAft>
                <a:spcPts val="0"/>
              </a:spcAft>
              <a:buFont typeface="Wingdings" panose="05000000000000000000" pitchFamily="2" charset="2"/>
              <a:buChar char=""/>
            </a:pPr>
            <a:r>
              <a:rPr lang="fr-FR" sz="14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La </a:t>
            </a:r>
            <a:r>
              <a:rPr lang="fr-FR" sz="1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longitude du financement offert (répercussion sur le marché secondaire</a:t>
            </a:r>
            <a:endParaRPr lang="fr-FR" sz="1400" b="1" dirty="0">
              <a:solidFill>
                <a:schemeClr val="bg1"/>
              </a:solidFill>
            </a:endParaRPr>
          </a:p>
        </p:txBody>
      </p:sp>
      <p:sp>
        <p:nvSpPr>
          <p:cNvPr id="7" name="Rectangle 6"/>
          <p:cNvSpPr/>
          <p:nvPr/>
        </p:nvSpPr>
        <p:spPr>
          <a:xfrm>
            <a:off x="107699" y="3144535"/>
            <a:ext cx="5719665" cy="1878976"/>
          </a:xfrm>
          <a:prstGeom prst="rect">
            <a:avLst/>
          </a:prstGeom>
          <a:solidFill>
            <a:schemeClr val="accent4"/>
          </a:solidFill>
        </p:spPr>
        <p:txBody>
          <a:bodyPr wrap="square">
            <a:spAutoFit/>
          </a:bodyPr>
          <a:lstStyle/>
          <a:p>
            <a:pPr algn="ctr">
              <a:lnSpc>
                <a:spcPct val="107000"/>
              </a:lnSpc>
              <a:spcAft>
                <a:spcPts val="0"/>
              </a:spcAft>
            </a:pPr>
            <a:r>
              <a:rPr lang="fr-FR" sz="1600" b="1" i="1" u="sng" dirty="0" smtClean="0">
                <a:solidFill>
                  <a:srgbClr val="4472C4"/>
                </a:solidFill>
                <a:latin typeface="Calibri" panose="020F0502020204030204" pitchFamily="34" charset="0"/>
                <a:cs typeface="Times New Roman" panose="02020603050405020304" pitchFamily="18" charset="0"/>
              </a:rPr>
              <a:t>RESPONSABILITE SOCIETALE DES ENTREPRISES </a:t>
            </a:r>
            <a:endParaRPr lang="fr-FR" sz="1600" b="1" i="1" u="sng" dirty="0">
              <a:solidFill>
                <a:srgbClr val="4472C4"/>
              </a:solidFill>
              <a:latin typeface="Calibri" panose="020F0502020204030204" pitchFamily="34" charset="0"/>
              <a:cs typeface="Times New Roman" panose="02020603050405020304" pitchFamily="18" charset="0"/>
            </a:endParaRPr>
          </a:p>
          <a:p>
            <a:pPr>
              <a:lnSpc>
                <a:spcPct val="107000"/>
              </a:lnSpc>
              <a:spcAft>
                <a:spcPts val="0"/>
              </a:spcAft>
            </a:pPr>
            <a:r>
              <a:rPr lang="fr-FR" sz="1400" b="1" dirty="0" smtClean="0"/>
              <a:t>La </a:t>
            </a:r>
            <a:r>
              <a:rPr lang="fr-FR" sz="1400" b="1" dirty="0"/>
              <a:t>gouvernance des réformes de RSE au sein de l’institution. </a:t>
            </a:r>
            <a:endParaRPr lang="fr-FR" sz="2000" b="1" dirty="0"/>
          </a:p>
          <a:p>
            <a:pPr marL="185738" lvl="0" indent="-185738">
              <a:spcAft>
                <a:spcPts val="0"/>
              </a:spcAft>
              <a:buFont typeface="Wingdings" panose="05000000000000000000" pitchFamily="2" charset="2"/>
              <a:buChar char=""/>
            </a:pPr>
            <a:r>
              <a:rPr lang="fr-FR" sz="1400" b="1" dirty="0"/>
              <a:t>La mise en cohérence des activités de RSE avec la vision et les objectifs. </a:t>
            </a:r>
            <a:endParaRPr lang="fr-FR" sz="2000" b="1" dirty="0"/>
          </a:p>
          <a:p>
            <a:pPr marL="185738" lvl="0" indent="-185738">
              <a:spcAft>
                <a:spcPts val="0"/>
              </a:spcAft>
              <a:buFont typeface="Wingdings" panose="05000000000000000000" pitchFamily="2" charset="2"/>
              <a:buChar char=""/>
            </a:pPr>
            <a:r>
              <a:rPr lang="fr-FR" sz="1400" b="1" dirty="0"/>
              <a:t>La prise en compte des problématiques du travailleur dans le plan RSE</a:t>
            </a:r>
            <a:endParaRPr lang="fr-FR" sz="2000" b="1" dirty="0"/>
          </a:p>
          <a:p>
            <a:pPr marL="185738" lvl="0" indent="-185738">
              <a:spcAft>
                <a:spcPts val="0"/>
              </a:spcAft>
              <a:buFont typeface="Wingdings" panose="05000000000000000000" pitchFamily="2" charset="2"/>
              <a:buChar char=""/>
            </a:pPr>
            <a:r>
              <a:rPr lang="fr-FR" sz="1400" b="1" dirty="0"/>
              <a:t>La prise en compte des considérations environnement et de développement durable</a:t>
            </a:r>
            <a:endParaRPr lang="fr-FR" sz="2000" b="1" dirty="0"/>
          </a:p>
          <a:p>
            <a:pPr marL="185738" lvl="0" indent="-185738">
              <a:spcAft>
                <a:spcPts val="0"/>
              </a:spcAft>
              <a:buFont typeface="Wingdings" panose="05000000000000000000" pitchFamily="2" charset="2"/>
              <a:buChar char=""/>
            </a:pPr>
            <a:r>
              <a:rPr lang="fr-FR" sz="1400" b="1" dirty="0"/>
              <a:t>La gestion de la maladie, du handicap et de l’incapacité dans l’entreprise. </a:t>
            </a:r>
            <a:endParaRPr lang="fr-FR" sz="2000" b="1" dirty="0">
              <a:effectLst/>
            </a:endParaRPr>
          </a:p>
        </p:txBody>
      </p:sp>
      <p:sp>
        <p:nvSpPr>
          <p:cNvPr id="8" name="Rectangle 7"/>
          <p:cNvSpPr/>
          <p:nvPr/>
        </p:nvSpPr>
        <p:spPr>
          <a:xfrm>
            <a:off x="123197" y="5295216"/>
            <a:ext cx="5719665" cy="1415772"/>
          </a:xfrm>
          <a:prstGeom prst="rect">
            <a:avLst/>
          </a:prstGeom>
          <a:solidFill>
            <a:schemeClr val="accent6"/>
          </a:solidFill>
        </p:spPr>
        <p:txBody>
          <a:bodyPr wrap="square">
            <a:spAutoFit/>
          </a:bodyPr>
          <a:lstStyle/>
          <a:p>
            <a:pPr lvl="0" algn="ctr">
              <a:spcAft>
                <a:spcPts val="0"/>
              </a:spcAft>
            </a:pPr>
            <a:r>
              <a:rPr lang="fr-FR" sz="1600" b="1" i="1" u="sng"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INCLUSION ECONOMQUE</a:t>
            </a:r>
            <a:endParaRPr lang="fr-FR" sz="1600" b="1" i="1" u="sng"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185738" lvl="0" indent="-185738">
              <a:spcAft>
                <a:spcPts val="0"/>
              </a:spcAft>
              <a:buFont typeface="Wingdings" panose="05000000000000000000" pitchFamily="2" charset="2"/>
              <a:buChar char=""/>
            </a:pPr>
            <a:r>
              <a:rPr lang="fr-FR" sz="1400" b="1" dirty="0" smtClean="0">
                <a:solidFill>
                  <a:schemeClr val="bg1"/>
                </a:solidFill>
              </a:rPr>
              <a:t>Inclusion </a:t>
            </a:r>
            <a:r>
              <a:rPr lang="fr-FR" sz="1400" b="1" dirty="0">
                <a:solidFill>
                  <a:schemeClr val="bg1"/>
                </a:solidFill>
              </a:rPr>
              <a:t>financière</a:t>
            </a:r>
            <a:endParaRPr lang="fr-FR" sz="1400" dirty="0">
              <a:solidFill>
                <a:schemeClr val="bg1"/>
              </a:solidFill>
            </a:endParaRPr>
          </a:p>
          <a:p>
            <a:pPr marL="185738" lvl="0" indent="-185738">
              <a:spcAft>
                <a:spcPts val="0"/>
              </a:spcAft>
              <a:buFont typeface="Wingdings" panose="05000000000000000000" pitchFamily="2" charset="2"/>
              <a:buChar char=""/>
            </a:pPr>
            <a:r>
              <a:rPr lang="fr-FR" sz="1400" b="1" dirty="0">
                <a:solidFill>
                  <a:schemeClr val="bg1"/>
                </a:solidFill>
              </a:rPr>
              <a:t>Inclusion régionale </a:t>
            </a:r>
            <a:endParaRPr lang="fr-FR" sz="1400" dirty="0">
              <a:solidFill>
                <a:schemeClr val="bg1"/>
              </a:solidFill>
            </a:endParaRPr>
          </a:p>
          <a:p>
            <a:pPr marL="185738" lvl="0" indent="-185738">
              <a:spcAft>
                <a:spcPts val="0"/>
              </a:spcAft>
              <a:buFont typeface="Wingdings" panose="05000000000000000000" pitchFamily="2" charset="2"/>
              <a:buChar char=""/>
            </a:pPr>
            <a:r>
              <a:rPr lang="fr-FR" sz="1400" b="1" dirty="0">
                <a:solidFill>
                  <a:schemeClr val="bg1"/>
                </a:solidFill>
              </a:rPr>
              <a:t>Inclusion sociale </a:t>
            </a:r>
            <a:endParaRPr lang="fr-FR" sz="1400" dirty="0">
              <a:solidFill>
                <a:schemeClr val="bg1"/>
              </a:solidFill>
            </a:endParaRPr>
          </a:p>
          <a:p>
            <a:pPr marL="185738" lvl="0" indent="-185738">
              <a:spcAft>
                <a:spcPts val="0"/>
              </a:spcAft>
              <a:buFont typeface="Wingdings" panose="05000000000000000000" pitchFamily="2" charset="2"/>
              <a:buChar char=""/>
            </a:pPr>
            <a:r>
              <a:rPr lang="fr-FR" sz="1400" b="1" dirty="0">
                <a:solidFill>
                  <a:schemeClr val="bg1"/>
                </a:solidFill>
              </a:rPr>
              <a:t>Inclusion </a:t>
            </a:r>
            <a:r>
              <a:rPr lang="fr-FR" sz="1400" b="1" dirty="0" smtClean="0">
                <a:solidFill>
                  <a:schemeClr val="bg1"/>
                </a:solidFill>
              </a:rPr>
              <a:t>du Genre </a:t>
            </a:r>
            <a:endParaRPr lang="fr-FR" sz="1400" dirty="0">
              <a:solidFill>
                <a:schemeClr val="bg1"/>
              </a:solidFill>
            </a:endParaRPr>
          </a:p>
          <a:p>
            <a:pPr marL="185738" lvl="0" indent="-185738">
              <a:spcAft>
                <a:spcPts val="0"/>
              </a:spcAft>
              <a:buFont typeface="Wingdings" panose="05000000000000000000" pitchFamily="2" charset="2"/>
              <a:buChar char=""/>
            </a:pPr>
            <a:r>
              <a:rPr lang="fr-FR" sz="1400" b="1" dirty="0">
                <a:solidFill>
                  <a:schemeClr val="bg1"/>
                </a:solidFill>
              </a:rPr>
              <a:t>Inclusion numérique </a:t>
            </a:r>
            <a:endParaRPr lang="fr-FR" sz="1400" dirty="0">
              <a:solidFill>
                <a:schemeClr val="bg1"/>
              </a:solidFill>
              <a:effectLst/>
            </a:endParaRPr>
          </a:p>
        </p:txBody>
      </p:sp>
      <p:sp>
        <p:nvSpPr>
          <p:cNvPr id="9" name="Rectangle 8"/>
          <p:cNvSpPr/>
          <p:nvPr/>
        </p:nvSpPr>
        <p:spPr>
          <a:xfrm>
            <a:off x="5982346" y="1171992"/>
            <a:ext cx="6070982" cy="1615507"/>
          </a:xfrm>
          <a:prstGeom prst="rect">
            <a:avLst/>
          </a:prstGeom>
          <a:solidFill>
            <a:schemeClr val="accent2"/>
          </a:solidFill>
        </p:spPr>
        <p:txBody>
          <a:bodyPr wrap="square">
            <a:spAutoFit/>
          </a:bodyPr>
          <a:lstStyle/>
          <a:p>
            <a:pPr algn="ctr">
              <a:lnSpc>
                <a:spcPct val="107000"/>
              </a:lnSpc>
              <a:spcAft>
                <a:spcPts val="0"/>
              </a:spcAft>
            </a:pPr>
            <a:r>
              <a:rPr lang="fr-FR" sz="1400" b="1" i="1" u="sng"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REGULATION DES MARCHES PUBLICS</a:t>
            </a:r>
            <a:endParaRPr lang="fr-FR" sz="12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93663" lvl="0" indent="-93663">
              <a:spcAft>
                <a:spcPts val="0"/>
              </a:spcAft>
              <a:buFont typeface="Wingdings" panose="05000000000000000000" pitchFamily="2" charset="2"/>
              <a:buChar char=""/>
            </a:pPr>
            <a:r>
              <a:rPr lang="fr-FR" sz="1400" b="1" dirty="0"/>
              <a:t>La vulgarisation et la communication opérationnelle du secteur </a:t>
            </a:r>
            <a:endParaRPr lang="fr-FR" sz="2000" b="1" dirty="0"/>
          </a:p>
          <a:p>
            <a:pPr marL="93663" lvl="0" indent="-93663">
              <a:spcAft>
                <a:spcPts val="0"/>
              </a:spcAft>
              <a:buFont typeface="Wingdings" panose="05000000000000000000" pitchFamily="2" charset="2"/>
              <a:buChar char=""/>
            </a:pPr>
            <a:r>
              <a:rPr lang="fr-FR" sz="1400" b="1" dirty="0"/>
              <a:t>La vitesse de passation de marché /</a:t>
            </a:r>
            <a:r>
              <a:rPr lang="fr-FR" sz="1400" b="1" dirty="0" smtClean="0"/>
              <a:t> </a:t>
            </a:r>
            <a:r>
              <a:rPr lang="fr-FR" sz="1400" b="1" dirty="0"/>
              <a:t>transparence des procédures de passation</a:t>
            </a:r>
            <a:endParaRPr lang="fr-FR" sz="2000" b="1" dirty="0"/>
          </a:p>
          <a:p>
            <a:pPr marL="93663" lvl="0" indent="-93663">
              <a:spcAft>
                <a:spcPts val="0"/>
              </a:spcAft>
              <a:buFont typeface="Wingdings" panose="05000000000000000000" pitchFamily="2" charset="2"/>
              <a:buChar char=""/>
            </a:pPr>
            <a:r>
              <a:rPr lang="fr-FR" sz="1400" b="1" dirty="0"/>
              <a:t>Le niveau de dématérialisation des procédures </a:t>
            </a:r>
            <a:endParaRPr lang="fr-FR" sz="2000" b="1" dirty="0"/>
          </a:p>
          <a:p>
            <a:pPr marL="93663" lvl="0" indent="-93663">
              <a:spcAft>
                <a:spcPts val="0"/>
              </a:spcAft>
              <a:buFont typeface="Wingdings" panose="05000000000000000000" pitchFamily="2" charset="2"/>
              <a:buChar char=""/>
            </a:pPr>
            <a:r>
              <a:rPr lang="fr-FR" sz="1400" b="1" dirty="0"/>
              <a:t>Le taux d’exécution et de conformité des prestations </a:t>
            </a:r>
            <a:r>
              <a:rPr lang="fr-FR" sz="1400" b="1" dirty="0" smtClean="0"/>
              <a:t> / contrôle </a:t>
            </a:r>
            <a:r>
              <a:rPr lang="fr-FR" sz="1400" b="1" dirty="0"/>
              <a:t>qualité effectif</a:t>
            </a:r>
            <a:endParaRPr lang="fr-FR" sz="2000" b="1" dirty="0"/>
          </a:p>
          <a:p>
            <a:pPr marL="93663" lvl="0" indent="-93663">
              <a:spcAft>
                <a:spcPts val="0"/>
              </a:spcAft>
              <a:buFont typeface="Wingdings" panose="05000000000000000000" pitchFamily="2" charset="2"/>
              <a:buChar char=""/>
            </a:pPr>
            <a:r>
              <a:rPr lang="fr-FR" sz="1400" b="1" dirty="0"/>
              <a:t>Le taux d’investissement local relatif aux marchés publics </a:t>
            </a:r>
            <a:endParaRPr lang="fr-FR" sz="2000" b="1" dirty="0"/>
          </a:p>
          <a:p>
            <a:pPr marL="93663" lvl="0" indent="-93663">
              <a:spcAft>
                <a:spcPts val="0"/>
              </a:spcAft>
              <a:buFont typeface="Wingdings" panose="05000000000000000000" pitchFamily="2" charset="2"/>
              <a:buChar char=""/>
            </a:pPr>
            <a:r>
              <a:rPr lang="fr-FR" sz="1400" b="1" dirty="0"/>
              <a:t>La performance de l’Etat et des administrations en matière de paiement </a:t>
            </a:r>
            <a:r>
              <a:rPr lang="fr-FR" sz="1400" b="1" dirty="0" smtClean="0"/>
              <a:t>. </a:t>
            </a:r>
            <a:endParaRPr lang="fr-FR" sz="2000" b="1" dirty="0">
              <a:effectLst/>
            </a:endParaRPr>
          </a:p>
        </p:txBody>
      </p:sp>
      <p:sp>
        <p:nvSpPr>
          <p:cNvPr id="10" name="Rectangle 9"/>
          <p:cNvSpPr/>
          <p:nvPr/>
        </p:nvSpPr>
        <p:spPr>
          <a:xfrm>
            <a:off x="5982346" y="2929092"/>
            <a:ext cx="6070982" cy="2477281"/>
          </a:xfrm>
          <a:prstGeom prst="rect">
            <a:avLst/>
          </a:prstGeom>
          <a:solidFill>
            <a:schemeClr val="accent5">
              <a:lumMod val="20000"/>
              <a:lumOff val="80000"/>
            </a:schemeClr>
          </a:solidFill>
        </p:spPr>
        <p:txBody>
          <a:bodyPr wrap="square">
            <a:spAutoFit/>
          </a:bodyPr>
          <a:lstStyle/>
          <a:p>
            <a:pPr algn="ctr">
              <a:lnSpc>
                <a:spcPct val="107000"/>
              </a:lnSpc>
              <a:spcAft>
                <a:spcPts val="0"/>
              </a:spcAft>
            </a:pPr>
            <a:r>
              <a:rPr lang="fr-FR" sz="1400" b="1" i="1" u="sng" dirty="0" smtClean="0">
                <a:solidFill>
                  <a:srgbClr val="C00000"/>
                </a:solidFill>
                <a:latin typeface="Calibri" panose="020F0502020204030204" pitchFamily="34" charset="0"/>
                <a:ea typeface="Calibri" panose="020F0502020204030204" pitchFamily="34" charset="0"/>
                <a:cs typeface="Times New Roman" panose="02020603050405020304" pitchFamily="18" charset="0"/>
              </a:rPr>
              <a:t>EFFCACITE BUDGETAIRE</a:t>
            </a:r>
            <a:endParaRPr lang="fr-FR" sz="1400" b="1"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fr-FR" sz="1400" b="1" dirty="0"/>
              <a:t>L’adéquation de la politique budgétaire </a:t>
            </a:r>
          </a:p>
          <a:p>
            <a:pPr marL="342900" lvl="0" indent="-342900">
              <a:spcAft>
                <a:spcPts val="0"/>
              </a:spcAft>
              <a:buFont typeface="Wingdings" panose="05000000000000000000" pitchFamily="2" charset="2"/>
              <a:buChar char=""/>
            </a:pPr>
            <a:r>
              <a:rPr lang="fr-FR" sz="1400" b="1" dirty="0"/>
              <a:t>L’efficacité de la réalisation du budget</a:t>
            </a:r>
          </a:p>
          <a:p>
            <a:pPr marL="342900" lvl="0" indent="-342900">
              <a:spcAft>
                <a:spcPts val="0"/>
              </a:spcAft>
              <a:buFont typeface="Wingdings" panose="05000000000000000000" pitchFamily="2" charset="2"/>
              <a:buChar char=""/>
            </a:pPr>
            <a:r>
              <a:rPr lang="fr-FR" sz="1400" b="1" dirty="0"/>
              <a:t>La gouvernance des réformes budgétaire et le suivi des correctifs </a:t>
            </a:r>
          </a:p>
          <a:p>
            <a:pPr marL="342900" lvl="0" indent="-342900">
              <a:spcAft>
                <a:spcPts val="0"/>
              </a:spcAft>
              <a:buFont typeface="Wingdings" panose="05000000000000000000" pitchFamily="2" charset="2"/>
              <a:buChar char=""/>
            </a:pPr>
            <a:r>
              <a:rPr lang="fr-FR" sz="1400" b="1" dirty="0"/>
              <a:t>La mise en cohérence du budget avec des programmes et des activités prioritaires </a:t>
            </a:r>
          </a:p>
          <a:p>
            <a:pPr marL="342900" lvl="0" indent="-342900">
              <a:spcAft>
                <a:spcPts val="0"/>
              </a:spcAft>
              <a:buFont typeface="Wingdings" panose="05000000000000000000" pitchFamily="2" charset="2"/>
              <a:buChar char=""/>
            </a:pPr>
            <a:r>
              <a:rPr lang="fr-FR" sz="1400" b="1" dirty="0"/>
              <a:t>La soutenabilité de l’endettement et la gestion des impayés </a:t>
            </a:r>
          </a:p>
          <a:p>
            <a:pPr marL="342900" lvl="0" indent="-342900">
              <a:spcAft>
                <a:spcPts val="0"/>
              </a:spcAft>
              <a:buFont typeface="Wingdings" panose="05000000000000000000" pitchFamily="2" charset="2"/>
              <a:buChar char=""/>
            </a:pPr>
            <a:r>
              <a:rPr lang="fr-FR" sz="1400" b="1" dirty="0"/>
              <a:t>La maitrise des pertes budgétaires, et la gestion des réserves souveraines </a:t>
            </a:r>
          </a:p>
          <a:p>
            <a:pPr marL="342900" lvl="0" indent="-342900">
              <a:spcAft>
                <a:spcPts val="0"/>
              </a:spcAft>
              <a:buFont typeface="Wingdings" panose="05000000000000000000" pitchFamily="2" charset="2"/>
              <a:buChar char=""/>
            </a:pPr>
            <a:r>
              <a:rPr lang="fr-FR" sz="1400" b="1" dirty="0"/>
              <a:t>La répartition du budget et la part consacrée à la résolution des problématiques d’équité sociale et de réduction des disparités de développement. </a:t>
            </a:r>
            <a:endParaRPr lang="fr-FR" sz="1400" b="1" dirty="0">
              <a:effectLst/>
            </a:endParaRPr>
          </a:p>
        </p:txBody>
      </p:sp>
      <p:sp>
        <p:nvSpPr>
          <p:cNvPr id="11" name="Rectangle 10"/>
          <p:cNvSpPr/>
          <p:nvPr/>
        </p:nvSpPr>
        <p:spPr>
          <a:xfrm>
            <a:off x="5982346" y="5526368"/>
            <a:ext cx="6070982" cy="1184620"/>
          </a:xfrm>
          <a:prstGeom prst="rect">
            <a:avLst/>
          </a:prstGeom>
          <a:solidFill>
            <a:schemeClr val="accent3">
              <a:lumMod val="60000"/>
              <a:lumOff val="40000"/>
            </a:schemeClr>
          </a:solidFill>
        </p:spPr>
        <p:txBody>
          <a:bodyPr wrap="square">
            <a:spAutoFit/>
          </a:bodyPr>
          <a:lstStyle/>
          <a:p>
            <a:pPr algn="ctr">
              <a:lnSpc>
                <a:spcPct val="107000"/>
              </a:lnSpc>
              <a:spcAft>
                <a:spcPts val="0"/>
              </a:spcAft>
            </a:pPr>
            <a:r>
              <a:rPr lang="fr-FR" sz="1400" b="1" i="1" u="sng" dirty="0" smtClean="0">
                <a:solidFill>
                  <a:schemeClr val="accent5"/>
                </a:solidFill>
                <a:latin typeface="Calibri" panose="020F0502020204030204" pitchFamily="34" charset="0"/>
                <a:ea typeface="Calibri" panose="020F0502020204030204" pitchFamily="34" charset="0"/>
                <a:cs typeface="Times New Roman" panose="02020603050405020304" pitchFamily="18" charset="0"/>
              </a:rPr>
              <a:t>PROPRIETE INTELLECTUELLE</a:t>
            </a:r>
            <a:endParaRPr lang="fr-FR" sz="1400" b="1" dirty="0">
              <a:solidFill>
                <a:schemeClr val="accent5"/>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fr-FR" sz="1400" b="1" dirty="0"/>
              <a:t>L’accessibilité des procédures de brevets </a:t>
            </a:r>
          </a:p>
          <a:p>
            <a:pPr marL="342900" lvl="0" indent="-342900">
              <a:spcAft>
                <a:spcPts val="0"/>
              </a:spcAft>
              <a:buFont typeface="Wingdings" panose="05000000000000000000" pitchFamily="2" charset="2"/>
              <a:buChar char=""/>
            </a:pPr>
            <a:r>
              <a:rPr lang="fr-FR" sz="1400" b="1" dirty="0"/>
              <a:t>Le nombre de procédures de brevet </a:t>
            </a:r>
          </a:p>
          <a:p>
            <a:pPr marL="342900" lvl="0" indent="-342900">
              <a:spcAft>
                <a:spcPts val="0"/>
              </a:spcAft>
              <a:buFont typeface="Wingdings" panose="05000000000000000000" pitchFamily="2" charset="2"/>
              <a:buChar char=""/>
            </a:pPr>
            <a:r>
              <a:rPr lang="fr-FR" sz="1400" b="1" dirty="0"/>
              <a:t>Le coût des procédures de brevet </a:t>
            </a:r>
            <a:endParaRPr lang="fr-FR" sz="1400" b="1" dirty="0" smtClean="0"/>
          </a:p>
          <a:p>
            <a:pPr marL="342900" lvl="0" indent="-342900">
              <a:spcAft>
                <a:spcPts val="0"/>
              </a:spcAft>
              <a:buFont typeface="Wingdings" panose="05000000000000000000" pitchFamily="2" charset="2"/>
              <a:buChar char=""/>
            </a:pPr>
            <a:r>
              <a:rPr lang="fr-FR" sz="1400" b="1" dirty="0" smtClean="0">
                <a:latin typeface="Calibri" panose="020F0502020204030204" pitchFamily="34" charset="0"/>
                <a:ea typeface="Calibri" panose="020F0502020204030204" pitchFamily="34" charset="0"/>
                <a:cs typeface="Times New Roman" panose="02020603050405020304" pitchFamily="18" charset="0"/>
              </a:rPr>
              <a:t>L’accès </a:t>
            </a:r>
            <a:r>
              <a:rPr lang="fr-FR" sz="1400" b="1" dirty="0">
                <a:latin typeface="Calibri" panose="020F0502020204030204" pitchFamily="34" charset="0"/>
                <a:ea typeface="Calibri" panose="020F0502020204030204" pitchFamily="34" charset="0"/>
                <a:cs typeface="Times New Roman" panose="02020603050405020304" pitchFamily="18" charset="0"/>
              </a:rPr>
              <a:t>à l’information sur les opérations de brevetage</a:t>
            </a:r>
            <a:endParaRPr lang="fr-FR" sz="1400" b="1" dirty="0"/>
          </a:p>
        </p:txBody>
      </p:sp>
    </p:spTree>
    <p:extLst>
      <p:ext uri="{BB962C8B-B14F-4D97-AF65-F5344CB8AC3E}">
        <p14:creationId xmlns:p14="http://schemas.microsoft.com/office/powerpoint/2010/main" val="39820963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31850" y="-109182"/>
            <a:ext cx="10515600" cy="1373538"/>
          </a:xfrm>
        </p:spPr>
        <p:txBody>
          <a:bodyPr>
            <a:noAutofit/>
          </a:bodyPr>
          <a:lstStyle/>
          <a:p>
            <a:pPr algn="ctr"/>
            <a:r>
              <a:rPr lang="fr-FR" sz="3200" b="1" dirty="0">
                <a:solidFill>
                  <a:schemeClr val="bg1"/>
                </a:solidFill>
                <a:latin typeface="Aharoni" panose="02010803020104030203" pitchFamily="2" charset="-79"/>
                <a:cs typeface="Aharoni" panose="02010803020104030203" pitchFamily="2" charset="-79"/>
              </a:rPr>
              <a:t>5</a:t>
            </a:r>
            <a:r>
              <a:rPr lang="fr-FR" sz="3200" b="1" dirty="0" smtClean="0">
                <a:solidFill>
                  <a:schemeClr val="bg1"/>
                </a:solidFill>
                <a:latin typeface="Aharoni" panose="02010803020104030203" pitchFamily="2" charset="-79"/>
                <a:cs typeface="Aharoni" panose="02010803020104030203" pitchFamily="2" charset="-79"/>
              </a:rPr>
              <a:t>. </a:t>
            </a:r>
            <a:r>
              <a:rPr lang="fr-FR" sz="3200" dirty="0">
                <a:solidFill>
                  <a:schemeClr val="bg1"/>
                </a:solidFill>
                <a:latin typeface="Berlin Sans FB" panose="020E0602020502020306" pitchFamily="34" charset="0"/>
              </a:rPr>
              <a:t>Profilage des recommandations ciblées « </a:t>
            </a:r>
            <a:r>
              <a:rPr lang="fr-FR" sz="3200" i="1" dirty="0">
                <a:solidFill>
                  <a:schemeClr val="bg1"/>
                </a:solidFill>
                <a:latin typeface="Berlin Sans FB" panose="020E0602020502020306" pitchFamily="34" charset="0"/>
              </a:rPr>
              <a:t>efficience, sécurité et compétitivité</a:t>
            </a:r>
            <a:r>
              <a:rPr lang="fr-FR" sz="3200" dirty="0">
                <a:solidFill>
                  <a:schemeClr val="bg1"/>
                </a:solidFill>
                <a:latin typeface="Berlin Sans FB" panose="020E0602020502020306" pitchFamily="34" charset="0"/>
              </a:rPr>
              <a:t> » </a:t>
            </a:r>
            <a:endParaRPr lang="fr-FR" sz="3200" b="1" dirty="0">
              <a:solidFill>
                <a:schemeClr val="bg1"/>
              </a:solidFill>
              <a:latin typeface="Aharoni" panose="02010803020104030203" pitchFamily="2" charset="-79"/>
              <a:cs typeface="Aharoni" panose="02010803020104030203" pitchFamily="2" charset="-79"/>
            </a:endParaRPr>
          </a:p>
        </p:txBody>
      </p:sp>
      <p:sp>
        <p:nvSpPr>
          <p:cNvPr id="4" name="Titre 1"/>
          <p:cNvSpPr txBox="1">
            <a:spLocks/>
          </p:cNvSpPr>
          <p:nvPr/>
        </p:nvSpPr>
        <p:spPr>
          <a:xfrm>
            <a:off x="0" y="1637731"/>
            <a:ext cx="11706578" cy="492562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r-FR" sz="2200" dirty="0">
                <a:latin typeface="Berlin Sans FB" panose="020E0602020502020306" pitchFamily="34" charset="0"/>
              </a:rPr>
              <a:t>1 - </a:t>
            </a:r>
            <a:r>
              <a:rPr lang="fr-FR" sz="2200" dirty="0" err="1">
                <a:latin typeface="Berlin Sans FB" panose="020E0602020502020306" pitchFamily="34" charset="0"/>
              </a:rPr>
              <a:t>Reussir</a:t>
            </a:r>
            <a:r>
              <a:rPr lang="fr-FR" sz="2200" dirty="0">
                <a:latin typeface="Berlin Sans FB" panose="020E0602020502020306" pitchFamily="34" charset="0"/>
              </a:rPr>
              <a:t> la réforme du CBF (doté d’un Comité de conjoncture,  antenne régionale…)</a:t>
            </a:r>
          </a:p>
          <a:p>
            <a:endParaRPr lang="fr-FR" sz="800" dirty="0">
              <a:latin typeface="Berlin Sans FB" panose="020E0602020502020306" pitchFamily="34" charset="0"/>
            </a:endParaRPr>
          </a:p>
          <a:p>
            <a:r>
              <a:rPr lang="fr-FR" sz="2200" dirty="0">
                <a:latin typeface="Berlin Sans FB" panose="020E0602020502020306" pitchFamily="34" charset="0"/>
              </a:rPr>
              <a:t>2 - Mettre en place une plateforme virtuelle d’informations sur l’environnement des affaires, espace inclusif d’échanges et de partages d’expériences sur les meilleures pratiques du climat des affaires dans le monde  </a:t>
            </a:r>
          </a:p>
          <a:p>
            <a:pPr lvl="0"/>
            <a:endParaRPr lang="fr-FR" sz="800" dirty="0">
              <a:latin typeface="Berlin Sans FB" panose="020E0602020502020306" pitchFamily="34" charset="0"/>
            </a:endParaRPr>
          </a:p>
          <a:p>
            <a:pPr lvl="0"/>
            <a:r>
              <a:rPr lang="fr-FR" sz="2200" dirty="0">
                <a:latin typeface="Berlin Sans FB" panose="020E0602020502020306" pitchFamily="34" charset="0"/>
              </a:rPr>
              <a:t>3- Créer au sein des Administrations névralgiques (Impôts, Douane, CNPS, Cadastre…) des « cellules opérationnelles de veille et de suivi de la qualité du service public aux usagers », pour une meilleure dynamique des affaires</a:t>
            </a:r>
          </a:p>
          <a:p>
            <a:endParaRPr lang="fr-FR" sz="800" dirty="0">
              <a:latin typeface="Berlin Sans FB" panose="020E0602020502020306" pitchFamily="34" charset="0"/>
            </a:endParaRPr>
          </a:p>
          <a:p>
            <a:pPr lvl="0"/>
            <a:r>
              <a:rPr lang="fr-FR" sz="2200" dirty="0">
                <a:latin typeface="Berlin Sans FB" panose="020E0602020502020306" pitchFamily="34" charset="0"/>
              </a:rPr>
              <a:t>4 - Mettre en œuvre des réformes ciblées sur les domaines du </a:t>
            </a:r>
            <a:r>
              <a:rPr lang="fr-FR" sz="2200" dirty="0" err="1">
                <a:latin typeface="Berlin Sans FB" panose="020E0602020502020306" pitchFamily="34" charset="0"/>
              </a:rPr>
              <a:t>Doing</a:t>
            </a:r>
            <a:r>
              <a:rPr lang="fr-FR" sz="2200" dirty="0">
                <a:latin typeface="Berlin Sans FB" panose="020E0602020502020306" pitchFamily="34" charset="0"/>
              </a:rPr>
              <a:t> Business de la Banque Mondiale afin d’influencer qualitativement le classement du Cameroun (50 premières positions) d’ici à 2020</a:t>
            </a:r>
          </a:p>
          <a:p>
            <a:endParaRPr lang="fr-FR" sz="800" dirty="0">
              <a:latin typeface="Berlin Sans FB" panose="020E0602020502020306" pitchFamily="34" charset="0"/>
            </a:endParaRPr>
          </a:p>
          <a:p>
            <a:r>
              <a:rPr lang="fr-FR" sz="2200" dirty="0">
                <a:latin typeface="Berlin Sans FB" panose="020E0602020502020306" pitchFamily="34" charset="0"/>
              </a:rPr>
              <a:t>5- Accélérer l’adoption de la loi de prévention et de répression de la corruption </a:t>
            </a:r>
          </a:p>
          <a:p>
            <a:endParaRPr lang="fr-FR" sz="800" dirty="0">
              <a:latin typeface="Berlin Sans FB" panose="020E0602020502020306" pitchFamily="34" charset="0"/>
            </a:endParaRPr>
          </a:p>
          <a:p>
            <a:r>
              <a:rPr lang="fr-FR" sz="2200" dirty="0">
                <a:latin typeface="Berlin Sans FB" panose="020E0602020502020306" pitchFamily="34" charset="0"/>
              </a:rPr>
              <a:t>6- Maîtriser le déficit de communication sur les réformes initiées aux fins d’amélioration du climat des affaires en développant un dispositif de communication sociale plus efficace</a:t>
            </a:r>
          </a:p>
          <a:p>
            <a:endParaRPr lang="fr-FR" sz="800" dirty="0">
              <a:latin typeface="Berlin Sans FB" panose="020E0602020502020306" pitchFamily="34" charset="0"/>
            </a:endParaRPr>
          </a:p>
          <a:p>
            <a:r>
              <a:rPr lang="fr-FR" sz="2200" dirty="0">
                <a:latin typeface="Berlin Sans FB" panose="020E0602020502020306" pitchFamily="34" charset="0"/>
              </a:rPr>
              <a:t>7- Désétatiser les structures d’accompagnement de l’initiative privée (BPME, </a:t>
            </a:r>
            <a:r>
              <a:rPr lang="fr-FR" sz="2200" dirty="0" smtClean="0">
                <a:latin typeface="Berlin Sans FB" panose="020E0602020502020306" pitchFamily="34" charset="0"/>
              </a:rPr>
              <a:t>APME)</a:t>
            </a:r>
            <a:endParaRPr lang="fr-FR" sz="2200" dirty="0">
              <a:latin typeface="Berlin Sans FB" panose="020E0602020502020306" pitchFamily="34" charset="0"/>
            </a:endParaRPr>
          </a:p>
          <a:p>
            <a:endParaRPr lang="fr-FR" sz="2400" b="1" dirty="0">
              <a:latin typeface="Aharoni" panose="02010803020104030203" pitchFamily="2" charset="-79"/>
              <a:cs typeface="Aharoni" panose="02010803020104030203" pitchFamily="2" charset="-79"/>
            </a:endParaRPr>
          </a:p>
        </p:txBody>
      </p:sp>
      <p:grpSp>
        <p:nvGrpSpPr>
          <p:cNvPr id="5" name="Groupe 4"/>
          <p:cNvGrpSpPr/>
          <p:nvPr/>
        </p:nvGrpSpPr>
        <p:grpSpPr>
          <a:xfrm>
            <a:off x="15498" y="6598905"/>
            <a:ext cx="12176503" cy="294647"/>
            <a:chOff x="15498" y="6598905"/>
            <a:chExt cx="12176503" cy="294647"/>
          </a:xfrm>
        </p:grpSpPr>
        <p:pic>
          <p:nvPicPr>
            <p:cNvPr id="6" name="Image 5"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7" name="Image 6"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34403456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808437" y="2014778"/>
            <a:ext cx="10515600" cy="2220811"/>
          </a:xfrm>
        </p:spPr>
        <p:txBody>
          <a:bodyPr>
            <a:normAutofit/>
          </a:bodyPr>
          <a:lstStyle/>
          <a:p>
            <a:pPr algn="ctr"/>
            <a:r>
              <a:rPr lang="fr-FR" b="1" dirty="0" smtClean="0">
                <a:solidFill>
                  <a:schemeClr val="bg1"/>
                </a:solidFill>
                <a:latin typeface="Aharoni" panose="02010803020104030203" pitchFamily="2" charset="-79"/>
                <a:cs typeface="Aharoni" panose="02010803020104030203" pitchFamily="2" charset="-79"/>
              </a:rPr>
              <a:t>6. RECHERCHE COLLABORATIVE DBA 2020</a:t>
            </a:r>
            <a:endParaRPr lang="fr-FR" b="1" dirty="0">
              <a:solidFill>
                <a:schemeClr val="accent4"/>
              </a:solidFill>
              <a:latin typeface="Aharoni" panose="02010803020104030203" pitchFamily="2" charset="-79"/>
              <a:cs typeface="Aharoni" panose="02010803020104030203" pitchFamily="2" charset="-79"/>
            </a:endParaRPr>
          </a:p>
        </p:txBody>
      </p:sp>
      <p:grpSp>
        <p:nvGrpSpPr>
          <p:cNvPr id="3" name="Groupe 2"/>
          <p:cNvGrpSpPr/>
          <p:nvPr/>
        </p:nvGrpSpPr>
        <p:grpSpPr>
          <a:xfrm>
            <a:off x="15498" y="6598905"/>
            <a:ext cx="12176503" cy="294647"/>
            <a:chOff x="15498" y="6598905"/>
            <a:chExt cx="12176503" cy="294647"/>
          </a:xfrm>
        </p:grpSpPr>
        <p:pic>
          <p:nvPicPr>
            <p:cNvPr id="4" name="Image 3" descr="drapeaux 2"/>
            <p:cNvPicPr/>
            <p:nvPr/>
          </p:nvPicPr>
          <p:blipFill>
            <a:blip r:embed="rId2">
              <a:lum bright="6000" contrast="-24000"/>
            </a:blip>
            <a:srcRect/>
            <a:stretch>
              <a:fillRect/>
            </a:stretch>
          </p:blipFill>
          <p:spPr>
            <a:xfrm>
              <a:off x="15498" y="6598905"/>
              <a:ext cx="5912677" cy="259095"/>
            </a:xfrm>
            <a:prstGeom prst="rect">
              <a:avLst/>
            </a:prstGeom>
            <a:noFill/>
            <a:ln>
              <a:noFill/>
              <a:prstDash/>
            </a:ln>
          </p:spPr>
        </p:pic>
        <p:pic>
          <p:nvPicPr>
            <p:cNvPr id="5" name="Image 4" descr="drapeaux 2"/>
            <p:cNvPicPr/>
            <p:nvPr/>
          </p:nvPicPr>
          <p:blipFill>
            <a:blip r:embed="rId2">
              <a:lum bright="6000" contrast="-24000"/>
            </a:blip>
            <a:srcRect/>
            <a:stretch>
              <a:fillRect/>
            </a:stretch>
          </p:blipFill>
          <p:spPr>
            <a:xfrm>
              <a:off x="5897179" y="6598905"/>
              <a:ext cx="6294822" cy="294647"/>
            </a:xfrm>
            <a:prstGeom prst="rect">
              <a:avLst/>
            </a:prstGeom>
            <a:noFill/>
            <a:ln>
              <a:noFill/>
              <a:prstDash/>
            </a:ln>
          </p:spPr>
        </p:pic>
      </p:grpSp>
    </p:spTree>
    <p:extLst>
      <p:ext uri="{BB962C8B-B14F-4D97-AF65-F5344CB8AC3E}">
        <p14:creationId xmlns:p14="http://schemas.microsoft.com/office/powerpoint/2010/main" val="74794500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platzhalter 2"/>
          <p:cNvSpPr txBox="1">
            <a:spLocks/>
          </p:cNvSpPr>
          <p:nvPr/>
        </p:nvSpPr>
        <p:spPr bwMode="gray">
          <a:xfrm>
            <a:off x="433614" y="302129"/>
            <a:ext cx="11328400" cy="674405"/>
          </a:xfrm>
          <a:prstGeom prst="rect">
            <a:avLst/>
          </a:prstGeom>
          <a:solidFill>
            <a:schemeClr val="accent3"/>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buNone/>
            </a:pPr>
            <a:r>
              <a:rPr lang="en-US" altLang="de-DE" sz="4400" b="1" dirty="0" err="1" smtClean="0">
                <a:solidFill>
                  <a:schemeClr val="bg1"/>
                </a:solidFill>
                <a:latin typeface="+mj-lt"/>
                <a:ea typeface="+mj-ea"/>
                <a:cs typeface="+mj-cs"/>
              </a:rPr>
              <a:t>S’associer</a:t>
            </a:r>
            <a:r>
              <a:rPr lang="en-US" altLang="de-DE" sz="4400" b="1" dirty="0" smtClean="0">
                <a:solidFill>
                  <a:schemeClr val="bg1"/>
                </a:solidFill>
                <a:latin typeface="+mj-lt"/>
                <a:ea typeface="+mj-ea"/>
                <a:cs typeface="+mj-cs"/>
              </a:rPr>
              <a:t> au </a:t>
            </a:r>
            <a:r>
              <a:rPr lang="en-US" altLang="de-DE" sz="4400" b="1" dirty="0" err="1" smtClean="0">
                <a:solidFill>
                  <a:schemeClr val="bg1"/>
                </a:solidFill>
                <a:latin typeface="+mj-lt"/>
                <a:ea typeface="+mj-ea"/>
                <a:cs typeface="+mj-cs"/>
              </a:rPr>
              <a:t>référentiel</a:t>
            </a:r>
            <a:r>
              <a:rPr lang="en-US" altLang="de-DE" sz="4400" b="1" dirty="0" smtClean="0">
                <a:solidFill>
                  <a:schemeClr val="bg1"/>
                </a:solidFill>
                <a:latin typeface="+mj-lt"/>
                <a:ea typeface="+mj-ea"/>
                <a:cs typeface="+mj-cs"/>
              </a:rPr>
              <a:t> DBA Edition 2020</a:t>
            </a:r>
            <a:endParaRPr lang="en-US" altLang="de-DE" sz="4400" b="1" dirty="0">
              <a:solidFill>
                <a:schemeClr val="bg1"/>
              </a:solidFill>
              <a:latin typeface="+mj-lt"/>
              <a:ea typeface="+mj-ea"/>
              <a:cs typeface="+mj-cs"/>
            </a:endParaRPr>
          </a:p>
        </p:txBody>
      </p:sp>
      <p:pic>
        <p:nvPicPr>
          <p:cNvPr id="8" name="Image 7" descr="Capture d’écran"/>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tretch>
            <a:fillRect/>
          </a:stretch>
        </p:blipFill>
        <p:spPr>
          <a:xfrm>
            <a:off x="1190073" y="976534"/>
            <a:ext cx="4435811" cy="5881466"/>
          </a:xfrm>
          <a:prstGeom prst="rect">
            <a:avLst/>
          </a:prstGeom>
        </p:spPr>
      </p:pic>
      <p:pic>
        <p:nvPicPr>
          <p:cNvPr id="9" name="Image 8" descr="Capture d’écran"/>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6557441" y="976534"/>
            <a:ext cx="4421577" cy="5818503"/>
          </a:xfrm>
          <a:prstGeom prst="rect">
            <a:avLst/>
          </a:prstGeom>
        </p:spPr>
      </p:pic>
    </p:spTree>
    <p:extLst>
      <p:ext uri="{BB962C8B-B14F-4D97-AF65-F5344CB8AC3E}">
        <p14:creationId xmlns:p14="http://schemas.microsoft.com/office/powerpoint/2010/main" val="398890204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31850" y="2381093"/>
            <a:ext cx="10515600" cy="1284830"/>
          </a:xfrm>
          <a:solidFill>
            <a:srgbClr val="7030A0"/>
          </a:solidFill>
        </p:spPr>
        <p:txBody>
          <a:bodyPr anchor="t">
            <a:noAutofit/>
          </a:bodyPr>
          <a:lstStyle/>
          <a:p>
            <a:pPr algn="ctr"/>
            <a:r>
              <a:rPr lang="fr-FR" sz="4800" dirty="0" smtClean="0">
                <a:solidFill>
                  <a:schemeClr val="bg1"/>
                </a:solidFill>
              </a:rPr>
              <a:t>« Une Afrique émergente grâce à un climat des affaires performant! »</a:t>
            </a:r>
            <a:endParaRPr lang="fr-FR" sz="4800" dirty="0">
              <a:solidFill>
                <a:schemeClr val="bg1"/>
              </a:solidFill>
            </a:endParaRPr>
          </a:p>
        </p:txBody>
      </p:sp>
      <p:sp>
        <p:nvSpPr>
          <p:cNvPr id="3" name="Espace réservé du texte 2"/>
          <p:cNvSpPr>
            <a:spLocks noGrp="1"/>
          </p:cNvSpPr>
          <p:nvPr>
            <p:ph type="body" idx="1"/>
          </p:nvPr>
        </p:nvSpPr>
        <p:spPr>
          <a:xfrm>
            <a:off x="831850" y="4235374"/>
            <a:ext cx="10515600" cy="573109"/>
          </a:xfrm>
        </p:spPr>
        <p:txBody>
          <a:bodyPr>
            <a:normAutofit fontScale="92500" lnSpcReduction="10000"/>
          </a:bodyPr>
          <a:lstStyle/>
          <a:p>
            <a:pPr algn="ctr"/>
            <a:r>
              <a:rPr lang="fr-FR" sz="4000" dirty="0" smtClean="0">
                <a:latin typeface="Lucida Calligraphy" panose="03010101010101010101" pitchFamily="66" charset="0"/>
              </a:rPr>
              <a:t>MERCI DE VOTRE ATTENTION !</a:t>
            </a:r>
            <a:endParaRPr lang="fr-FR" sz="4000" dirty="0">
              <a:latin typeface="Lucida Calligraphy" panose="03010101010101010101" pitchFamily="66" charset="0"/>
            </a:endParaRPr>
          </a:p>
        </p:txBody>
      </p:sp>
      <p:pic>
        <p:nvPicPr>
          <p:cNvPr id="4" name="Picture 2" descr="Cameroon Business Foru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54880" y="62422"/>
            <a:ext cx="1623355" cy="1830434"/>
          </a:xfrm>
          <a:prstGeom prst="rect">
            <a:avLst/>
          </a:prstGeom>
          <a:noFill/>
          <a:extLst/>
        </p:spPr>
      </p:pic>
      <p:pic>
        <p:nvPicPr>
          <p:cNvPr id="5" name="Picture 3" descr="C:\Users\Pr Diffo\Desktop\embleme_cameroun.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64722" y="158636"/>
            <a:ext cx="1540575" cy="1830434"/>
          </a:xfrm>
          <a:prstGeom prst="rect">
            <a:avLst/>
          </a:prstGeom>
          <a:noFill/>
          <a:extLst/>
        </p:spPr>
      </p:pic>
      <p:pic>
        <p:nvPicPr>
          <p:cNvPr id="6" name="Image 5" descr="C:\Users\OAPA\Desktop\logo pour fond d'ecran OAPA.PNG"/>
          <p:cNvPicPr/>
          <p:nvPr/>
        </p:nvPicPr>
        <p:blipFill>
          <a:blip r:embed="rId4">
            <a:extLst>
              <a:ext uri="{28A0092B-C50C-407E-A947-70E740481C1C}">
                <a14:useLocalDpi xmlns:a14="http://schemas.microsoft.com/office/drawing/2010/main" val="0"/>
              </a:ext>
            </a:extLst>
          </a:blip>
          <a:srcRect/>
          <a:stretch>
            <a:fillRect/>
          </a:stretch>
        </p:blipFill>
        <p:spPr bwMode="auto">
          <a:xfrm>
            <a:off x="0" y="62422"/>
            <a:ext cx="2615139" cy="1990027"/>
          </a:xfrm>
          <a:prstGeom prst="rect">
            <a:avLst/>
          </a:prstGeom>
          <a:noFill/>
          <a:ln>
            <a:noFill/>
          </a:ln>
        </p:spPr>
      </p:pic>
      <p:sp>
        <p:nvSpPr>
          <p:cNvPr id="7" name="Titre 1"/>
          <p:cNvSpPr txBox="1">
            <a:spLocks/>
          </p:cNvSpPr>
          <p:nvPr/>
        </p:nvSpPr>
        <p:spPr>
          <a:xfrm>
            <a:off x="831850" y="1878513"/>
            <a:ext cx="10515600" cy="676517"/>
          </a:xfrm>
          <a:prstGeom prst="rect">
            <a:avLst/>
          </a:prstGeom>
          <a:solidFill>
            <a:schemeClr val="bg1"/>
          </a:solidFill>
        </p:spPr>
        <p:txBody>
          <a:bodyPr vert="horz" lIns="91440" tIns="45720" rIns="91440" bIns="45720" rtlCol="0" anchor="t">
            <a:no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fr-FR" sz="4400" b="1" dirty="0" smtClean="0">
                <a:solidFill>
                  <a:srgbClr val="7030A0"/>
                </a:solidFill>
              </a:rPr>
              <a:t>DOING BUSINESS IN AFRICA </a:t>
            </a:r>
            <a:endParaRPr lang="fr-FR" sz="4400" b="1" dirty="0">
              <a:solidFill>
                <a:srgbClr val="7030A0"/>
              </a:solidFill>
            </a:endParaRPr>
          </a:p>
        </p:txBody>
      </p:sp>
      <p:grpSp>
        <p:nvGrpSpPr>
          <p:cNvPr id="8" name="Groupe 7"/>
          <p:cNvGrpSpPr/>
          <p:nvPr/>
        </p:nvGrpSpPr>
        <p:grpSpPr>
          <a:xfrm>
            <a:off x="15498" y="6598905"/>
            <a:ext cx="12176503" cy="294647"/>
            <a:chOff x="15498" y="6598905"/>
            <a:chExt cx="12176503" cy="294647"/>
          </a:xfrm>
        </p:grpSpPr>
        <p:pic>
          <p:nvPicPr>
            <p:cNvPr id="9" name="Image 8" descr="drapeaux 2"/>
            <p:cNvPicPr/>
            <p:nvPr/>
          </p:nvPicPr>
          <p:blipFill>
            <a:blip r:embed="rId5">
              <a:lum bright="6000" contrast="-24000"/>
            </a:blip>
            <a:srcRect/>
            <a:stretch>
              <a:fillRect/>
            </a:stretch>
          </p:blipFill>
          <p:spPr>
            <a:xfrm>
              <a:off x="15498" y="6598905"/>
              <a:ext cx="5912677" cy="259095"/>
            </a:xfrm>
            <a:prstGeom prst="rect">
              <a:avLst/>
            </a:prstGeom>
            <a:noFill/>
            <a:ln>
              <a:noFill/>
              <a:prstDash/>
            </a:ln>
          </p:spPr>
        </p:pic>
        <p:pic>
          <p:nvPicPr>
            <p:cNvPr id="10" name="Image 9" descr="drapeaux 2"/>
            <p:cNvPicPr/>
            <p:nvPr/>
          </p:nvPicPr>
          <p:blipFill>
            <a:blip r:embed="rId5">
              <a:lum bright="6000" contrast="-24000"/>
            </a:blip>
            <a:srcRect/>
            <a:stretch>
              <a:fillRect/>
            </a:stretch>
          </p:blipFill>
          <p:spPr>
            <a:xfrm>
              <a:off x="5897179" y="6598905"/>
              <a:ext cx="6294822" cy="294647"/>
            </a:xfrm>
            <a:prstGeom prst="rect">
              <a:avLst/>
            </a:prstGeom>
            <a:noFill/>
            <a:ln>
              <a:noFill/>
              <a:prstDash/>
            </a:ln>
          </p:spPr>
        </p:pic>
      </p:grpSp>
      <p:sp>
        <p:nvSpPr>
          <p:cNvPr id="11" name="Espace réservé du texte 2"/>
          <p:cNvSpPr txBox="1">
            <a:spLocks/>
          </p:cNvSpPr>
          <p:nvPr/>
        </p:nvSpPr>
        <p:spPr>
          <a:xfrm>
            <a:off x="964325" y="5137127"/>
            <a:ext cx="10515600" cy="1426225"/>
          </a:xfrm>
          <a:prstGeom prst="rect">
            <a:avLst/>
          </a:prstGeom>
        </p:spPr>
        <p:txBody>
          <a:bodyPr vert="horz" lIns="91440" tIns="45720" rIns="91440" bIns="45720" rtlCol="0">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fr-FR" sz="1600" b="1" dirty="0" smtClean="0">
                <a:solidFill>
                  <a:schemeClr val="tx1"/>
                </a:solidFill>
                <a:latin typeface="Lucida Calligraphy" panose="03010101010101010101" pitchFamily="66" charset="0"/>
              </a:rPr>
              <a:t>Retrouvez cette présentation sur nos différentes pages et partagez vos commentaires sur :  </a:t>
            </a:r>
          </a:p>
          <a:p>
            <a:pPr algn="ctr"/>
            <a:r>
              <a:rPr lang="fr-FR" sz="1600" u="sng" dirty="0" smtClean="0">
                <a:latin typeface="Lucida Calligraphy" panose="03010101010101010101" pitchFamily="66" charset="0"/>
              </a:rPr>
              <a:t> </a:t>
            </a:r>
            <a:r>
              <a:rPr lang="fr-FR" sz="1600" dirty="0" smtClean="0">
                <a:latin typeface="Lucida Calligraphy" panose="03010101010101010101" pitchFamily="66" charset="0"/>
                <a:hlinkClick r:id="rId6"/>
              </a:rPr>
              <a:t>www.oapa-abcs.org</a:t>
            </a:r>
            <a:r>
              <a:rPr lang="fr-FR" sz="1600" dirty="0" smtClean="0">
                <a:latin typeface="Lucida Calligraphy" panose="03010101010101010101" pitchFamily="66" charset="0"/>
              </a:rPr>
              <a:t> </a:t>
            </a:r>
          </a:p>
          <a:p>
            <a:pPr algn="ctr"/>
            <a:r>
              <a:rPr lang="fr-FR" sz="1600" dirty="0" smtClean="0">
                <a:latin typeface="Lucida Calligraphy" panose="03010101010101010101" pitchFamily="66" charset="0"/>
                <a:hlinkClick r:id="rId7"/>
              </a:rPr>
              <a:t>www.doingbusinessafrica.com</a:t>
            </a:r>
            <a:r>
              <a:rPr lang="fr-FR" sz="1600" dirty="0" smtClean="0">
                <a:latin typeface="Lucida Calligraphy" panose="03010101010101010101" pitchFamily="66" charset="0"/>
              </a:rPr>
              <a:t> </a:t>
            </a:r>
          </a:p>
          <a:p>
            <a:pPr algn="ctr"/>
            <a:r>
              <a:rPr lang="fr-FR" sz="1600" dirty="0">
                <a:latin typeface="Lucida Calligraphy" panose="03010101010101010101" pitchFamily="66" charset="0"/>
              </a:rPr>
              <a:t>Facebook : </a:t>
            </a:r>
            <a:r>
              <a:rPr lang="fr-FR" sz="1600" dirty="0">
                <a:latin typeface="Lucida Calligraphy" panose="03010101010101010101" pitchFamily="66" charset="0"/>
                <a:hlinkClick r:id="rId8"/>
              </a:rPr>
              <a:t>https://web.facebook.com/OAPAABCS</a:t>
            </a:r>
            <a:r>
              <a:rPr lang="fr-FR" sz="1600" dirty="0" smtClean="0">
                <a:latin typeface="Lucida Calligraphy" panose="03010101010101010101" pitchFamily="66" charset="0"/>
                <a:hlinkClick r:id="rId8"/>
              </a:rPr>
              <a:t>/</a:t>
            </a:r>
            <a:r>
              <a:rPr lang="fr-FR" sz="1600" dirty="0" smtClean="0">
                <a:latin typeface="Lucida Calligraphy" panose="03010101010101010101" pitchFamily="66" charset="0"/>
              </a:rPr>
              <a:t> </a:t>
            </a:r>
          </a:p>
          <a:p>
            <a:pPr algn="ctr"/>
            <a:r>
              <a:rPr lang="fr-FR" sz="1600" dirty="0" err="1" smtClean="0">
                <a:latin typeface="Lucida Calligraphy" panose="03010101010101010101" pitchFamily="66" charset="0"/>
              </a:rPr>
              <a:t>Linkedln</a:t>
            </a:r>
            <a:r>
              <a:rPr lang="fr-FR" sz="1600" dirty="0">
                <a:latin typeface="Lucida Calligraphy" panose="03010101010101010101" pitchFamily="66" charset="0"/>
              </a:rPr>
              <a:t> : </a:t>
            </a:r>
            <a:r>
              <a:rPr lang="fr-FR" sz="1600" dirty="0">
                <a:latin typeface="Lucida Calligraphy" panose="03010101010101010101" pitchFamily="66" charset="0"/>
                <a:hlinkClick r:id="rId9"/>
              </a:rPr>
              <a:t>https://www.linkedin.com/company/oapaabcs</a:t>
            </a:r>
            <a:r>
              <a:rPr lang="fr-FR" sz="1600" dirty="0" smtClean="0">
                <a:latin typeface="Lucida Calligraphy" panose="03010101010101010101" pitchFamily="66" charset="0"/>
                <a:hlinkClick r:id="rId9"/>
              </a:rPr>
              <a:t>/</a:t>
            </a:r>
            <a:r>
              <a:rPr lang="fr-FR" sz="1600" dirty="0" smtClean="0">
                <a:latin typeface="Lucida Calligraphy" panose="03010101010101010101" pitchFamily="66" charset="0"/>
              </a:rPr>
              <a:t> </a:t>
            </a:r>
          </a:p>
          <a:p>
            <a:pPr algn="ctr"/>
            <a:endParaRPr lang="fr-FR" sz="4000" dirty="0">
              <a:latin typeface="Lucida Calligraphy" panose="03010101010101010101" pitchFamily="66" charset="0"/>
            </a:endParaRPr>
          </a:p>
        </p:txBody>
      </p:sp>
    </p:spTree>
    <p:extLst>
      <p:ext uri="{BB962C8B-B14F-4D97-AF65-F5344CB8AC3E}">
        <p14:creationId xmlns:p14="http://schemas.microsoft.com/office/powerpoint/2010/main" val="172718965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674</TotalTime>
  <Words>3430</Words>
  <Application>Microsoft Office PowerPoint</Application>
  <PresentationFormat>Grand écran</PresentationFormat>
  <Paragraphs>672</Paragraphs>
  <Slides>41</Slides>
  <Notes>1</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41</vt:i4>
      </vt:variant>
    </vt:vector>
  </HeadingPairs>
  <TitlesOfParts>
    <vt:vector size="53" baseType="lpstr">
      <vt:lpstr>Aharoni</vt:lpstr>
      <vt:lpstr>Arial</vt:lpstr>
      <vt:lpstr>Berlin Sans FB</vt:lpstr>
      <vt:lpstr>Calibri</vt:lpstr>
      <vt:lpstr>Calibri Light</vt:lpstr>
      <vt:lpstr>Corbel</vt:lpstr>
      <vt:lpstr>Courier New</vt:lpstr>
      <vt:lpstr>Lucida Calligraphy</vt:lpstr>
      <vt:lpstr>Symbol</vt:lpstr>
      <vt:lpstr>Times New Roman</vt:lpstr>
      <vt:lpstr>Wingdings</vt:lpstr>
      <vt:lpstr>Thème Office</vt:lpstr>
      <vt:lpstr>Présentation PowerPoint</vt:lpstr>
      <vt:lpstr>Présentation PowerPoint</vt:lpstr>
      <vt:lpstr>PLAN DE PRESENTATION DE L’EXPOSE</vt:lpstr>
      <vt:lpstr>1. CONSTATS</vt:lpstr>
      <vt:lpstr>Présentation PowerPoint</vt:lpstr>
      <vt:lpstr>Présentation PowerPoint</vt:lpstr>
      <vt:lpstr>Présentation PowerPoint</vt:lpstr>
      <vt:lpstr>2. DEMARCHE METHODOLOGIQUE DOING BUSINESS IN AFRICA – DBA  </vt:lpstr>
      <vt:lpstr>- Valider l’approche endogène  - Construire un référentiel consensuel des meilleures pratiques du climat des affaires  - Produire le livrable DBA 2018 </vt:lpstr>
      <vt:lpstr>APPROCHE ENDOGÈNE VALIDÉE</vt:lpstr>
      <vt:lpstr>Plus concrètement </vt:lpstr>
      <vt:lpstr>Présentation PowerPoint</vt:lpstr>
      <vt:lpstr>Présentation PowerPoint</vt:lpstr>
      <vt:lpstr>3. ANALYSE DES PERFORMANCES DU CAMEROUN PAR DOMAINE  DOING BUSINESS : CIBLES – DÉFIS À RELEVER - LEVIERS </vt:lpstr>
      <vt:lpstr>  CREATION D’ENTREPRISE Score du Cameroun : 82,39 Objectif Cible : 91,72 Pays de référence : COTE D’IVOIRE</vt:lpstr>
      <vt:lpstr>Présentation PowerPoint</vt:lpstr>
      <vt:lpstr>  OBTENTION DE PERMIS DE CONSTRUIRE  Score du Cameroun : 59,74 Objectif Cible : 65,56 Pays de Référence : RWANDA  </vt:lpstr>
      <vt:lpstr>Présentation PowerPoint</vt:lpstr>
      <vt:lpstr>  RACCORDEMENT A L’ELECTRICITE ACCES A L’ELECTRICITE Score du Cameroun : 60,35 Objectif Cible : 82,03 Pays de référence : KENYA    </vt:lpstr>
      <vt:lpstr>Présentation PowerPoint</vt:lpstr>
      <vt:lpstr>  TRANSFERT DE PROPRIETE ACCES A LA PROPRIETE Score du Cameroun : 37,33 Objectif Cible : 57,56 Pays de référence : COTE D’IVOIRE    </vt:lpstr>
      <vt:lpstr>Présentation PowerPoint</vt:lpstr>
      <vt:lpstr>  OBTENTION DE PRETS  ACCES AU CREDIT Score du Cameroun : de 35 points à 60 Objectif Cible : 90,00 Pays de référence : RWANDA     </vt:lpstr>
      <vt:lpstr>Présentation PowerPoint</vt:lpstr>
      <vt:lpstr>PROTECTION DES INVESTISSEURS MINORITAIRES PROMOTION DES INVESTISSEMENTS  Score du Cameroun : 41,67 Objectif Cible : 73,33 Pays de référence : RWANDA    </vt:lpstr>
      <vt:lpstr>Présentation PowerPoint</vt:lpstr>
      <vt:lpstr>  PAIEMENT DES IMPÔTS  ET TAXES Score du Cameroun : 36,34 Objectif Cible : 84,60 Pays de Référence : RWANDA     </vt:lpstr>
      <vt:lpstr>Présentation PowerPoint</vt:lpstr>
      <vt:lpstr>  COMMERCE TRANSFRONTIALIER  Score du Cameroun : 15,99 Objectif Cible : 60,85 Pays de Référence : SENEGAL     </vt:lpstr>
      <vt:lpstr>Présentation PowerPoint</vt:lpstr>
      <vt:lpstr>  EXECUTION DES CONTRATS Score du Cameroun : 41,76 Objectif Cible : 55,74 Pays de Référence : COTE D’IVOIRE      </vt:lpstr>
      <vt:lpstr>Présentation PowerPoint</vt:lpstr>
      <vt:lpstr>  REGLEMENT DE L’INSOLVABILITE Score du Cameroun : 36,73 Objectif Cible : 47,81 Pays de Référence : RWANDA     </vt:lpstr>
      <vt:lpstr>Présentation PowerPoint</vt:lpstr>
      <vt:lpstr>4. Que retenir de l’approche   DBA 2018</vt:lpstr>
      <vt:lpstr>Présentation PowerPoint</vt:lpstr>
      <vt:lpstr>Présentation PowerPoint</vt:lpstr>
      <vt:lpstr>5. Profilage des recommandations ciblées « efficience, sécurité et compétitivité » </vt:lpstr>
      <vt:lpstr>6. RECHERCHE COLLABORATIVE DBA 2020</vt:lpstr>
      <vt:lpstr>Présentation PowerPoint</vt:lpstr>
      <vt:lpstr>« Une Afrique émergente grâce à un climat des affaires performant!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DOING BUSINESS IN AFRICA</dc:title>
  <dc:creator>Krystel NOPOUDEM</dc:creator>
  <cp:lastModifiedBy>hp</cp:lastModifiedBy>
  <cp:revision>107</cp:revision>
  <dcterms:created xsi:type="dcterms:W3CDTF">2018-07-29T07:39:23Z</dcterms:created>
  <dcterms:modified xsi:type="dcterms:W3CDTF">2018-11-09T10:38:47Z</dcterms:modified>
</cp:coreProperties>
</file>