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317" r:id="rId3"/>
    <p:sldId id="259" r:id="rId4"/>
    <p:sldId id="261" r:id="rId5"/>
    <p:sldId id="263" r:id="rId6"/>
    <p:sldId id="264" r:id="rId7"/>
    <p:sldId id="312" r:id="rId8"/>
    <p:sldId id="305" r:id="rId9"/>
    <p:sldId id="304" r:id="rId10"/>
    <p:sldId id="272" r:id="rId11"/>
    <p:sldId id="273" r:id="rId12"/>
    <p:sldId id="274" r:id="rId13"/>
    <p:sldId id="275" r:id="rId14"/>
    <p:sldId id="302" r:id="rId15"/>
    <p:sldId id="309" r:id="rId16"/>
    <p:sldId id="311" r:id="rId17"/>
    <p:sldId id="316" r:id="rId18"/>
    <p:sldId id="313" r:id="rId19"/>
    <p:sldId id="314" r:id="rId20"/>
    <p:sldId id="315" r:id="rId21"/>
    <p:sldId id="310" r:id="rId22"/>
    <p:sldId id="292" r:id="rId23"/>
    <p:sldId id="294" r:id="rId24"/>
    <p:sldId id="296"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686D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50" autoAdjust="0"/>
    <p:restoredTop sz="94660"/>
  </p:normalViewPr>
  <p:slideViewPr>
    <p:cSldViewPr snapToGrid="0">
      <p:cViewPr varScale="1">
        <p:scale>
          <a:sx n="74" d="100"/>
          <a:sy n="74" d="100"/>
        </p:scale>
        <p:origin x="4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029F3A-1BD2-461B-857F-BB4464E4B63B}" type="datetimeFigureOut">
              <a:rPr lang="fr-FR" smtClean="0"/>
              <a:t>09/11/2018</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28B672-2C40-4FD4-BDAE-6EC3D07A206F}" type="slidenum">
              <a:rPr lang="fr-FR" smtClean="0"/>
              <a:t>‹N°›</a:t>
            </a:fld>
            <a:endParaRPr lang="fr-FR"/>
          </a:p>
        </p:txBody>
      </p:sp>
    </p:spTree>
    <p:extLst>
      <p:ext uri="{BB962C8B-B14F-4D97-AF65-F5344CB8AC3E}">
        <p14:creationId xmlns:p14="http://schemas.microsoft.com/office/powerpoint/2010/main" val="5582569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E28B672-2C40-4FD4-BDAE-6EC3D07A206F}" type="slidenum">
              <a:rPr lang="fr-FR" smtClean="0"/>
              <a:t>2</a:t>
            </a:fld>
            <a:endParaRPr lang="fr-FR"/>
          </a:p>
        </p:txBody>
      </p:sp>
    </p:spTree>
    <p:extLst>
      <p:ext uri="{BB962C8B-B14F-4D97-AF65-F5344CB8AC3E}">
        <p14:creationId xmlns:p14="http://schemas.microsoft.com/office/powerpoint/2010/main" val="14070946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9009630-37B1-4918-AE6D-2ACA71DC47C2}" type="datetimeFigureOut">
              <a:rPr lang="fr-FR" smtClean="0"/>
              <a:t>09/11/2018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F4F6D46-3415-4399-A0F6-F60A0B1EFCD3}" type="slidenum">
              <a:rPr lang="fr-FR" smtClean="0"/>
              <a:t>‹N°›</a:t>
            </a:fld>
            <a:endParaRPr lang="fr-FR"/>
          </a:p>
        </p:txBody>
      </p:sp>
    </p:spTree>
    <p:extLst>
      <p:ext uri="{BB962C8B-B14F-4D97-AF65-F5344CB8AC3E}">
        <p14:creationId xmlns:p14="http://schemas.microsoft.com/office/powerpoint/2010/main" val="6324143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9009630-37B1-4918-AE6D-2ACA71DC47C2}" type="datetimeFigureOut">
              <a:rPr lang="fr-FR" smtClean="0"/>
              <a:t>09/11/2018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F4F6D46-3415-4399-A0F6-F60A0B1EFCD3}" type="slidenum">
              <a:rPr lang="fr-FR" smtClean="0"/>
              <a:t>‹N°›</a:t>
            </a:fld>
            <a:endParaRPr lang="fr-FR"/>
          </a:p>
        </p:txBody>
      </p:sp>
    </p:spTree>
    <p:extLst>
      <p:ext uri="{BB962C8B-B14F-4D97-AF65-F5344CB8AC3E}">
        <p14:creationId xmlns:p14="http://schemas.microsoft.com/office/powerpoint/2010/main" val="8375190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A9009630-37B1-4918-AE6D-2ACA71DC47C2}" type="datetimeFigureOut">
              <a:rPr lang="fr-FR" smtClean="0"/>
              <a:t>09/11/2018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F4F6D46-3415-4399-A0F6-F60A0B1EFCD3}" type="slidenum">
              <a:rPr lang="fr-FR" smtClean="0"/>
              <a:t>‹N°›</a:t>
            </a:fld>
            <a:endParaRPr lang="fr-FR"/>
          </a:p>
        </p:txBody>
      </p:sp>
    </p:spTree>
    <p:extLst>
      <p:ext uri="{BB962C8B-B14F-4D97-AF65-F5344CB8AC3E}">
        <p14:creationId xmlns:p14="http://schemas.microsoft.com/office/powerpoint/2010/main" val="37169977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9009630-37B1-4918-AE6D-2ACA71DC47C2}" type="datetimeFigureOut">
              <a:rPr lang="fr-FR" smtClean="0"/>
              <a:t>09/11/2018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F4F6D46-3415-4399-A0F6-F60A0B1EFCD3}" type="slidenum">
              <a:rPr lang="fr-FR" smtClean="0"/>
              <a:t>‹N°›</a:t>
            </a:fld>
            <a:endParaRPr lang="fr-FR"/>
          </a:p>
        </p:txBody>
      </p:sp>
    </p:spTree>
    <p:extLst>
      <p:ext uri="{BB962C8B-B14F-4D97-AF65-F5344CB8AC3E}">
        <p14:creationId xmlns:p14="http://schemas.microsoft.com/office/powerpoint/2010/main" val="1039828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9009630-37B1-4918-AE6D-2ACA71DC47C2}" type="datetimeFigureOut">
              <a:rPr lang="fr-FR" smtClean="0"/>
              <a:t>09/11/2018</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F4F6D46-3415-4399-A0F6-F60A0B1EFCD3}" type="slidenum">
              <a:rPr lang="fr-FR" smtClean="0"/>
              <a:t>‹N°›</a:t>
            </a:fld>
            <a:endParaRPr lang="fr-FR"/>
          </a:p>
        </p:txBody>
      </p:sp>
    </p:spTree>
    <p:extLst>
      <p:ext uri="{BB962C8B-B14F-4D97-AF65-F5344CB8AC3E}">
        <p14:creationId xmlns:p14="http://schemas.microsoft.com/office/powerpoint/2010/main" val="33890134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A9009630-37B1-4918-AE6D-2ACA71DC47C2}" type="datetimeFigureOut">
              <a:rPr lang="fr-FR" smtClean="0"/>
              <a:t>09/11/2018</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F4F6D46-3415-4399-A0F6-F60A0B1EFCD3}" type="slidenum">
              <a:rPr lang="fr-FR" smtClean="0"/>
              <a:t>‹N°›</a:t>
            </a:fld>
            <a:endParaRPr lang="fr-FR"/>
          </a:p>
        </p:txBody>
      </p:sp>
    </p:spTree>
    <p:extLst>
      <p:ext uri="{BB962C8B-B14F-4D97-AF65-F5344CB8AC3E}">
        <p14:creationId xmlns:p14="http://schemas.microsoft.com/office/powerpoint/2010/main" val="1829134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9009630-37B1-4918-AE6D-2ACA71DC47C2}" type="datetimeFigureOut">
              <a:rPr lang="fr-FR" smtClean="0"/>
              <a:t>09/11/2018</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F4F6D46-3415-4399-A0F6-F60A0B1EFCD3}" type="slidenum">
              <a:rPr lang="fr-FR" smtClean="0"/>
              <a:t>‹N°›</a:t>
            </a:fld>
            <a:endParaRPr lang="fr-FR"/>
          </a:p>
        </p:txBody>
      </p:sp>
    </p:spTree>
    <p:extLst>
      <p:ext uri="{BB962C8B-B14F-4D97-AF65-F5344CB8AC3E}">
        <p14:creationId xmlns:p14="http://schemas.microsoft.com/office/powerpoint/2010/main" val="1409329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9009630-37B1-4918-AE6D-2ACA71DC47C2}" type="datetimeFigureOut">
              <a:rPr lang="fr-FR" smtClean="0"/>
              <a:t>09/11/2018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F4F6D46-3415-4399-A0F6-F60A0B1EFCD3}" type="slidenum">
              <a:rPr lang="fr-FR" smtClean="0"/>
              <a:t>‹N°›</a:t>
            </a:fld>
            <a:endParaRPr lang="fr-FR"/>
          </a:p>
        </p:txBody>
      </p:sp>
    </p:spTree>
    <p:extLst>
      <p:ext uri="{BB962C8B-B14F-4D97-AF65-F5344CB8AC3E}">
        <p14:creationId xmlns:p14="http://schemas.microsoft.com/office/powerpoint/2010/main" val="1051375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9009630-37B1-4918-AE6D-2ACA71DC47C2}" type="datetimeFigureOut">
              <a:rPr lang="fr-FR" smtClean="0"/>
              <a:t>09/11/2018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F4F6D46-3415-4399-A0F6-F60A0B1EFCD3}" type="slidenum">
              <a:rPr lang="fr-FR" smtClean="0"/>
              <a:t>‹N°›</a:t>
            </a:fld>
            <a:endParaRPr lang="fr-FR"/>
          </a:p>
        </p:txBody>
      </p:sp>
    </p:spTree>
    <p:extLst>
      <p:ext uri="{BB962C8B-B14F-4D97-AF65-F5344CB8AC3E}">
        <p14:creationId xmlns:p14="http://schemas.microsoft.com/office/powerpoint/2010/main" val="2695106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9009630-37B1-4918-AE6D-2ACA71DC47C2}" type="datetimeFigureOut">
              <a:rPr lang="fr-FR" smtClean="0"/>
              <a:t>09/11/2018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F4F6D46-3415-4399-A0F6-F60A0B1EFCD3}" type="slidenum">
              <a:rPr lang="fr-FR" smtClean="0"/>
              <a:t>‹N°›</a:t>
            </a:fld>
            <a:endParaRPr lang="fr-FR"/>
          </a:p>
        </p:txBody>
      </p:sp>
    </p:spTree>
    <p:extLst>
      <p:ext uri="{BB962C8B-B14F-4D97-AF65-F5344CB8AC3E}">
        <p14:creationId xmlns:p14="http://schemas.microsoft.com/office/powerpoint/2010/main" val="14887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9009630-37B1-4918-AE6D-2ACA71DC47C2}" type="datetimeFigureOut">
              <a:rPr lang="fr-FR" smtClean="0"/>
              <a:t>09/11/2018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F4F6D46-3415-4399-A0F6-F60A0B1EFCD3}" type="slidenum">
              <a:rPr lang="fr-FR" smtClean="0"/>
              <a:t>‹N°›</a:t>
            </a:fld>
            <a:endParaRPr lang="fr-FR"/>
          </a:p>
        </p:txBody>
      </p:sp>
    </p:spTree>
    <p:extLst>
      <p:ext uri="{BB962C8B-B14F-4D97-AF65-F5344CB8AC3E}">
        <p14:creationId xmlns:p14="http://schemas.microsoft.com/office/powerpoint/2010/main" val="1206536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009630-37B1-4918-AE6D-2ACA71DC47C2}" type="datetimeFigureOut">
              <a:rPr lang="fr-FR" smtClean="0"/>
              <a:t>09/11/2018</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4F6D46-3415-4399-A0F6-F60A0B1EFCD3}" type="slidenum">
              <a:rPr lang="fr-FR" smtClean="0"/>
              <a:t>‹N°›</a:t>
            </a:fld>
            <a:endParaRPr lang="fr-FR"/>
          </a:p>
        </p:txBody>
      </p:sp>
    </p:spTree>
    <p:extLst>
      <p:ext uri="{BB962C8B-B14F-4D97-AF65-F5344CB8AC3E}">
        <p14:creationId xmlns:p14="http://schemas.microsoft.com/office/powerpoint/2010/main" val="42884647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microsoft.com/office/2007/relationships/hdphoto" Target="../media/hdphoto1.wdp"/><Relationship Id="rId7"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jpeg"/><Relationship Id="rId5" Type="http://schemas.microsoft.com/office/2007/relationships/hdphoto" Target="../media/hdphoto2.wdp"/><Relationship Id="rId4" Type="http://schemas.openxmlformats.org/officeDocument/2006/relationships/image" Target="../media/image2.png"/><Relationship Id="rId9" Type="http://schemas.microsoft.com/office/2007/relationships/hdphoto" Target="../media/hdphoto3.wdp"/></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doingbusinessinafrica.net/"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hyperlink" Target="http://doingbusinessinafrica.net/"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hyperlink" Target="http://www.doingbusinessinafrica.net/"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www.doingbusinessinafrica.net/" TargetMode="Externa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doingbusinessinafrica.net/" TargetMode="External"/><Relationship Id="rId1" Type="http://schemas.openxmlformats.org/officeDocument/2006/relationships/slideLayout" Target="../slideLayouts/slideLayout7.xml"/><Relationship Id="rId5" Type="http://schemas.microsoft.com/office/2007/relationships/hdphoto" Target="../media/hdphoto3.wdp"/><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1.png"/><Relationship Id="rId1" Type="http://schemas.openxmlformats.org/officeDocument/2006/relationships/slideLayout" Target="../slideLayouts/slideLayout7.xml"/><Relationship Id="rId5" Type="http://schemas.microsoft.com/office/2007/relationships/hdphoto" Target="../media/hdphoto8.wdp"/><Relationship Id="rId4" Type="http://schemas.openxmlformats.org/officeDocument/2006/relationships/image" Target="../media/image12.png"/></Relationships>
</file>

<file path=ppt/slides/_rels/slide24.xml.rels><?xml version="1.0" encoding="UTF-8" standalone="yes"?>
<Relationships xmlns="http://schemas.openxmlformats.org/package/2006/relationships"><Relationship Id="rId8" Type="http://schemas.openxmlformats.org/officeDocument/2006/relationships/hyperlink" Target="https://web.facebook.com/OAPAABCS/" TargetMode="External"/><Relationship Id="rId3" Type="http://schemas.openxmlformats.org/officeDocument/2006/relationships/image" Target="../media/image14.gif"/><Relationship Id="rId7" Type="http://schemas.openxmlformats.org/officeDocument/2006/relationships/hyperlink" Target="http://www.doingbusinessinafrica.net/" TargetMode="External"/><Relationship Id="rId2" Type="http://schemas.openxmlformats.org/officeDocument/2006/relationships/image" Target="../media/image13.jpeg"/><Relationship Id="rId1" Type="http://schemas.openxmlformats.org/officeDocument/2006/relationships/slideLayout" Target="../slideLayouts/slideLayout3.xml"/><Relationship Id="rId6" Type="http://schemas.openxmlformats.org/officeDocument/2006/relationships/hyperlink" Target="http://www.oapa-abcs.org/" TargetMode="External"/><Relationship Id="rId5" Type="http://schemas.openxmlformats.org/officeDocument/2006/relationships/image" Target="../media/image3.jpeg"/><Relationship Id="rId4" Type="http://schemas.openxmlformats.org/officeDocument/2006/relationships/image" Target="../media/image15.png"/><Relationship Id="rId9" Type="http://schemas.openxmlformats.org/officeDocument/2006/relationships/hyperlink" Target="https://www.linkedin.com/company/oapaabc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8608088" y="107569"/>
            <a:ext cx="3507341" cy="4508227"/>
          </a:xfrm>
          <a:prstGeom prst="rect">
            <a:avLst/>
          </a:prstGeom>
          <a:ln>
            <a:noFill/>
          </a:ln>
          <a:effectLst>
            <a:outerShdw blurRad="292100" dist="139700" dir="2700000" algn="tl" rotWithShape="0">
              <a:srgbClr val="333333">
                <a:alpha val="65000"/>
              </a:srgbClr>
            </a:outerShdw>
          </a:effectLst>
        </p:spPr>
      </p:pic>
      <p:pic>
        <p:nvPicPr>
          <p:cNvPr id="5" name="Image 4"/>
          <p:cNvPicPr>
            <a:picLocks noChangeAspect="1"/>
          </p:cNvPicPr>
          <p:nvPr/>
        </p:nvPicPr>
        <p:blipFill>
          <a:blip r:embed="rId4" cstate="print">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tretch>
            <a:fillRect/>
          </a:stretch>
        </p:blipFill>
        <p:spPr>
          <a:xfrm>
            <a:off x="4889897" y="107568"/>
            <a:ext cx="3507342" cy="4508227"/>
          </a:xfrm>
          <a:prstGeom prst="rect">
            <a:avLst/>
          </a:prstGeom>
          <a:ln>
            <a:noFill/>
          </a:ln>
          <a:effectLst>
            <a:outerShdw blurRad="292100" dist="139700" dir="2700000" algn="tl" rotWithShape="0">
              <a:srgbClr val="333333">
                <a:alpha val="65000"/>
              </a:srgbClr>
            </a:outerShdw>
          </a:effectLst>
        </p:spPr>
      </p:pic>
      <p:sp>
        <p:nvSpPr>
          <p:cNvPr id="9" name="Sous-titre 2"/>
          <p:cNvSpPr txBox="1">
            <a:spLocks/>
          </p:cNvSpPr>
          <p:nvPr/>
        </p:nvSpPr>
        <p:spPr>
          <a:xfrm>
            <a:off x="167121" y="2699404"/>
            <a:ext cx="4617351" cy="1757231"/>
          </a:xfrm>
          <a:prstGeom prst="rect">
            <a:avLst/>
          </a:prstGeom>
          <a:noFill/>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fr-FR" b="1" dirty="0" smtClean="0">
              <a:solidFill>
                <a:schemeClr val="accent5"/>
              </a:solidFill>
              <a:latin typeface="Aharoni" panose="02010803020104030203" pitchFamily="2" charset="-79"/>
              <a:cs typeface="Aharoni" panose="02010803020104030203" pitchFamily="2" charset="-79"/>
            </a:endParaRPr>
          </a:p>
          <a:p>
            <a:r>
              <a:rPr lang="fr-FR" b="1" dirty="0" smtClean="0">
                <a:solidFill>
                  <a:schemeClr val="accent5"/>
                </a:solidFill>
                <a:latin typeface="Aharoni" panose="02010803020104030203" pitchFamily="2" charset="-79"/>
                <a:cs typeface="Aharoni" panose="02010803020104030203" pitchFamily="2" charset="-79"/>
              </a:rPr>
              <a:t>Pr. Justine DIFFO TCHUNKAM</a:t>
            </a:r>
          </a:p>
          <a:p>
            <a:r>
              <a:rPr lang="fr-FR" sz="1600" b="1" i="1" dirty="0" smtClean="0">
                <a:solidFill>
                  <a:schemeClr val="accent5"/>
                </a:solidFill>
                <a:latin typeface="Aharoni" panose="02010803020104030203" pitchFamily="2" charset="-79"/>
                <a:cs typeface="Aharoni" panose="02010803020104030203" pitchFamily="2" charset="-79"/>
              </a:rPr>
              <a:t>Maitre de Conférences des Universités</a:t>
            </a:r>
            <a:endParaRPr lang="fr-FR" sz="1600" b="1" i="1" dirty="0">
              <a:solidFill>
                <a:schemeClr val="accent5"/>
              </a:solidFill>
              <a:latin typeface="Aharoni" panose="02010803020104030203" pitchFamily="2" charset="-79"/>
              <a:cs typeface="Aharoni" panose="02010803020104030203" pitchFamily="2" charset="-79"/>
            </a:endParaRPr>
          </a:p>
        </p:txBody>
      </p:sp>
      <p:grpSp>
        <p:nvGrpSpPr>
          <p:cNvPr id="6" name="Groupe 5"/>
          <p:cNvGrpSpPr/>
          <p:nvPr/>
        </p:nvGrpSpPr>
        <p:grpSpPr>
          <a:xfrm>
            <a:off x="15498" y="6598905"/>
            <a:ext cx="12176503" cy="294647"/>
            <a:chOff x="15498" y="6598905"/>
            <a:chExt cx="12176503" cy="294647"/>
          </a:xfrm>
        </p:grpSpPr>
        <p:pic>
          <p:nvPicPr>
            <p:cNvPr id="7" name="Image 6" descr="drapeaux 2"/>
            <p:cNvPicPr/>
            <p:nvPr/>
          </p:nvPicPr>
          <p:blipFill>
            <a:blip r:embed="rId6">
              <a:lum bright="6000" contrast="-24000"/>
            </a:blip>
            <a:srcRect/>
            <a:stretch>
              <a:fillRect/>
            </a:stretch>
          </p:blipFill>
          <p:spPr>
            <a:xfrm>
              <a:off x="15498" y="6598905"/>
              <a:ext cx="5912677" cy="259095"/>
            </a:xfrm>
            <a:prstGeom prst="rect">
              <a:avLst/>
            </a:prstGeom>
            <a:noFill/>
            <a:ln>
              <a:noFill/>
              <a:prstDash/>
            </a:ln>
          </p:spPr>
        </p:pic>
        <p:pic>
          <p:nvPicPr>
            <p:cNvPr id="8" name="Image 7" descr="drapeaux 2"/>
            <p:cNvPicPr/>
            <p:nvPr/>
          </p:nvPicPr>
          <p:blipFill>
            <a:blip r:embed="rId6">
              <a:lum bright="6000" contrast="-24000"/>
            </a:blip>
            <a:srcRect/>
            <a:stretch>
              <a:fillRect/>
            </a:stretch>
          </p:blipFill>
          <p:spPr>
            <a:xfrm>
              <a:off x="5897179" y="6598905"/>
              <a:ext cx="6294822" cy="294647"/>
            </a:xfrm>
            <a:prstGeom prst="rect">
              <a:avLst/>
            </a:prstGeom>
            <a:noFill/>
            <a:ln>
              <a:noFill/>
              <a:prstDash/>
            </a:ln>
          </p:spPr>
        </p:pic>
      </p:grpSp>
      <p:sp>
        <p:nvSpPr>
          <p:cNvPr id="10" name="Sous-titre 2"/>
          <p:cNvSpPr txBox="1">
            <a:spLocks/>
          </p:cNvSpPr>
          <p:nvPr/>
        </p:nvSpPr>
        <p:spPr>
          <a:xfrm>
            <a:off x="-1" y="4724400"/>
            <a:ext cx="12192000" cy="898211"/>
          </a:xfrm>
          <a:prstGeom prst="rect">
            <a:avLst/>
          </a:prstGeom>
          <a:solidFill>
            <a:schemeClr val="accent6"/>
          </a:solidFill>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0"/>
              </a:spcBef>
            </a:pPr>
            <a:r>
              <a:rPr lang="fr-FR" sz="2800" b="1" u="sng" dirty="0" smtClean="0">
                <a:solidFill>
                  <a:schemeClr val="bg1"/>
                </a:solidFill>
                <a:latin typeface="Aharoni" panose="02010803020104030203" pitchFamily="2" charset="-79"/>
                <a:cs typeface="Aharoni" panose="02010803020104030203" pitchFamily="2" charset="-79"/>
              </a:rPr>
              <a:t>www.doingbusinessinafrica.com  </a:t>
            </a:r>
            <a:endParaRPr lang="fr-FR" sz="2800" b="1" u="sng" dirty="0">
              <a:solidFill>
                <a:schemeClr val="bg1"/>
              </a:solidFill>
              <a:latin typeface="Aharoni" panose="02010803020104030203" pitchFamily="2" charset="-79"/>
              <a:cs typeface="Aharoni" panose="02010803020104030203" pitchFamily="2" charset="-79"/>
            </a:endParaRPr>
          </a:p>
        </p:txBody>
      </p:sp>
      <p:sp>
        <p:nvSpPr>
          <p:cNvPr id="11" name="Sous-titre 2"/>
          <p:cNvSpPr txBox="1">
            <a:spLocks/>
          </p:cNvSpPr>
          <p:nvPr/>
        </p:nvSpPr>
        <p:spPr>
          <a:xfrm>
            <a:off x="0" y="5731215"/>
            <a:ext cx="12191999" cy="819232"/>
          </a:xfrm>
          <a:prstGeom prst="rect">
            <a:avLst/>
          </a:prstGeom>
          <a:solidFill>
            <a:srgbClr val="B686DA"/>
          </a:solidFill>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spcBef>
                <a:spcPts val="0"/>
              </a:spcBef>
            </a:pPr>
            <a:r>
              <a:rPr lang="fr-FR" sz="2800" b="1" dirty="0" smtClean="0">
                <a:solidFill>
                  <a:schemeClr val="bg1"/>
                </a:solidFill>
                <a:latin typeface="Aharoni" panose="02010803020104030203" pitchFamily="2" charset="-79"/>
                <a:cs typeface="Aharoni" panose="02010803020104030203" pitchFamily="2" charset="-79"/>
              </a:rPr>
              <a:t>Douala, </a:t>
            </a:r>
            <a:r>
              <a:rPr lang="fr-FR" sz="2800" b="1" i="1" dirty="0">
                <a:solidFill>
                  <a:schemeClr val="bg1"/>
                </a:solidFill>
                <a:latin typeface="Aharoni" panose="02010803020104030203" pitchFamily="2" charset="-79"/>
                <a:cs typeface="Aharoni" panose="02010803020104030203" pitchFamily="2" charset="-79"/>
              </a:rPr>
              <a:t>Castel </a:t>
            </a:r>
            <a:r>
              <a:rPr lang="fr-FR" sz="2800" b="1" i="1" dirty="0" smtClean="0">
                <a:solidFill>
                  <a:schemeClr val="bg1"/>
                </a:solidFill>
                <a:latin typeface="Aharoni" panose="02010803020104030203" pitchFamily="2" charset="-79"/>
                <a:cs typeface="Aharoni" panose="02010803020104030203" pitchFamily="2" charset="-79"/>
              </a:rPr>
              <a:t>Hall, le </a:t>
            </a:r>
            <a:r>
              <a:rPr lang="fr-FR" sz="2800" b="1" dirty="0" smtClean="0">
                <a:solidFill>
                  <a:schemeClr val="bg1"/>
                </a:solidFill>
                <a:latin typeface="Aharoni" panose="02010803020104030203" pitchFamily="2" charset="-79"/>
                <a:cs typeface="Aharoni" panose="02010803020104030203" pitchFamily="2" charset="-79"/>
              </a:rPr>
              <a:t>18 </a:t>
            </a:r>
            <a:r>
              <a:rPr lang="fr-FR" sz="2800" b="1" dirty="0" smtClean="0">
                <a:solidFill>
                  <a:schemeClr val="bg1"/>
                </a:solidFill>
                <a:latin typeface="Aharoni" panose="02010803020104030203" pitchFamily="2" charset="-79"/>
                <a:cs typeface="Aharoni" panose="02010803020104030203" pitchFamily="2" charset="-79"/>
              </a:rPr>
              <a:t>septembre 2018 </a:t>
            </a:r>
          </a:p>
        </p:txBody>
      </p:sp>
      <p:pic>
        <p:nvPicPr>
          <p:cNvPr id="3" name="Image 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8040" y="107568"/>
            <a:ext cx="2134631" cy="2121482"/>
          </a:xfrm>
          <a:prstGeom prst="rect">
            <a:avLst/>
          </a:prstGeom>
        </p:spPr>
      </p:pic>
      <p:pic>
        <p:nvPicPr>
          <p:cNvPr id="2" name="Image 1" descr="Capture d’écran"/>
          <p:cNvPicPr>
            <a:picLocks noChangeAspect="1"/>
          </p:cNvPicPr>
          <p:nvPr/>
        </p:nvPicPr>
        <p:blipFill>
          <a:blip r:embed="rId8">
            <a:extLst>
              <a:ext uri="{BEBA8EAE-BF5A-486C-A8C5-ECC9F3942E4B}">
                <a14:imgProps xmlns:a14="http://schemas.microsoft.com/office/drawing/2010/main">
                  <a14:imgLayer r:embed="rId9">
                    <a14:imgEffect>
                      <a14:sharpenSoften amount="50000"/>
                    </a14:imgEffect>
                  </a14:imgLayer>
                </a14:imgProps>
              </a:ext>
              <a:ext uri="{28A0092B-C50C-407E-A947-70E740481C1C}">
                <a14:useLocalDpi xmlns:a14="http://schemas.microsoft.com/office/drawing/2010/main" val="0"/>
              </a:ext>
            </a:extLst>
          </a:blip>
          <a:stretch>
            <a:fillRect/>
          </a:stretch>
        </p:blipFill>
        <p:spPr>
          <a:xfrm>
            <a:off x="2398127" y="32676"/>
            <a:ext cx="2354143" cy="2382337"/>
          </a:xfrm>
          <a:prstGeom prst="rect">
            <a:avLst/>
          </a:prstGeom>
        </p:spPr>
      </p:pic>
    </p:spTree>
    <p:extLst>
      <p:ext uri="{BB962C8B-B14F-4D97-AF65-F5344CB8AC3E}">
        <p14:creationId xmlns:p14="http://schemas.microsoft.com/office/powerpoint/2010/main" val="39294563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38200" y="2756079"/>
            <a:ext cx="10515600" cy="3219719"/>
          </a:xfrm>
          <a:solidFill>
            <a:schemeClr val="bg1">
              <a:lumMod val="95000"/>
            </a:schemeClr>
          </a:solidFill>
        </p:spPr>
        <p:txBody>
          <a:bodyPr>
            <a:normAutofit fontScale="92500"/>
          </a:bodyPr>
          <a:lstStyle/>
          <a:p>
            <a:pPr marL="0" indent="0" algn="ctr">
              <a:buNone/>
            </a:pPr>
            <a:r>
              <a:rPr lang="fr-FR" sz="2600" b="1" dirty="0" smtClean="0">
                <a:solidFill>
                  <a:schemeClr val="accent5"/>
                </a:solidFill>
              </a:rPr>
              <a:t>« Il nous faudra améliorer l’environnement des affaires, en assurant aux acteurs économiques une sécurité juridique convenable, un traitement fiscal équitable et de meilleures garanties pour les investissements. L’établissement d’un climat de confiance entre l’Etat et le secteur privé, qui pourrait donner naissance à un véritable partenariat, serait une donnée essentielle à la croissance »</a:t>
            </a:r>
          </a:p>
          <a:p>
            <a:pPr marL="0" indent="0" algn="ctr">
              <a:buNone/>
            </a:pPr>
            <a:r>
              <a:rPr lang="fr-FR" i="1" dirty="0" smtClean="0"/>
              <a:t>Extrait de l’adresse du Chef de l’Etat, Son Excellence Monsieur Paul BIYA, à la Nation le 31 décembre 2006</a:t>
            </a:r>
          </a:p>
          <a:p>
            <a:pPr marL="0" indent="0" algn="ctr">
              <a:buNone/>
            </a:pPr>
            <a:r>
              <a:rPr lang="fr-FR" b="1" dirty="0" smtClean="0">
                <a:solidFill>
                  <a:srgbClr val="FF0000"/>
                </a:solidFill>
              </a:rPr>
              <a:t>Douala, Castel Hall, 18 septembre 2018</a:t>
            </a:r>
            <a:endParaRPr lang="fr-FR" b="1" dirty="0">
              <a:solidFill>
                <a:srgbClr val="FF0000"/>
              </a:solidFill>
            </a:endParaRPr>
          </a:p>
        </p:txBody>
      </p:sp>
      <p:sp>
        <p:nvSpPr>
          <p:cNvPr id="4" name="Titre 1"/>
          <p:cNvSpPr txBox="1">
            <a:spLocks/>
          </p:cNvSpPr>
          <p:nvPr/>
        </p:nvSpPr>
        <p:spPr>
          <a:xfrm>
            <a:off x="972449" y="312636"/>
            <a:ext cx="10629629" cy="1210982"/>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3200" b="1" dirty="0" smtClean="0">
                <a:solidFill>
                  <a:srgbClr val="7030A0"/>
                </a:solidFill>
                <a:latin typeface="Times New Roman" panose="02020603050405020304" pitchFamily="18" charset="0"/>
                <a:cs typeface="Times New Roman" panose="02020603050405020304" pitchFamily="18" charset="0"/>
              </a:rPr>
              <a:t>25</a:t>
            </a:r>
            <a:r>
              <a:rPr lang="fr-FR" sz="3200" b="1" baseline="30000" dirty="0" smtClean="0">
                <a:solidFill>
                  <a:srgbClr val="7030A0"/>
                </a:solidFill>
                <a:latin typeface="Times New Roman" panose="02020603050405020304" pitchFamily="18" charset="0"/>
                <a:cs typeface="Times New Roman" panose="02020603050405020304" pitchFamily="18" charset="0"/>
              </a:rPr>
              <a:t>e</a:t>
            </a:r>
            <a:r>
              <a:rPr lang="fr-FR" sz="3200" b="1" dirty="0" smtClean="0">
                <a:solidFill>
                  <a:srgbClr val="7030A0"/>
                </a:solidFill>
                <a:latin typeface="Times New Roman" panose="02020603050405020304" pitchFamily="18" charset="0"/>
                <a:cs typeface="Times New Roman" panose="02020603050405020304" pitchFamily="18" charset="0"/>
              </a:rPr>
              <a:t> </a:t>
            </a:r>
            <a:r>
              <a:rPr lang="fr-FR" sz="3200" b="1" dirty="0" smtClean="0">
                <a:solidFill>
                  <a:srgbClr val="7030A0"/>
                </a:solidFill>
                <a:latin typeface="Aharoni" panose="02010803020104030203" pitchFamily="2" charset="-79"/>
                <a:cs typeface="Aharoni" panose="02010803020104030203" pitchFamily="2" charset="-79"/>
              </a:rPr>
              <a:t>Anniversaire </a:t>
            </a:r>
            <a:r>
              <a:rPr lang="fr-FR" sz="3200" b="1" dirty="0">
                <a:solidFill>
                  <a:srgbClr val="7030A0"/>
                </a:solidFill>
                <a:latin typeface="Aharoni" panose="02010803020104030203" pitchFamily="2" charset="-79"/>
                <a:cs typeface="Aharoni" panose="02010803020104030203" pitchFamily="2" charset="-79"/>
              </a:rPr>
              <a:t>de l’OHADA au Cameroun sous le Label</a:t>
            </a:r>
          </a:p>
          <a:p>
            <a:pPr algn="ctr"/>
            <a:r>
              <a:rPr lang="fr-FR" sz="3200" b="1" dirty="0" smtClean="0">
                <a:solidFill>
                  <a:srgbClr val="7030A0"/>
                </a:solidFill>
                <a:latin typeface="Aharoni" panose="02010803020104030203" pitchFamily="2" charset="-79"/>
                <a:cs typeface="Aharoni" panose="02010803020104030203" pitchFamily="2" charset="-79"/>
              </a:rPr>
              <a:t>DOING BUSINESS IN AFRICA </a:t>
            </a:r>
            <a:endParaRPr lang="fr-FR" sz="3200" b="1" dirty="0">
              <a:solidFill>
                <a:srgbClr val="7030A0"/>
              </a:solidFill>
              <a:latin typeface="Aharoni" panose="02010803020104030203" pitchFamily="2" charset="-79"/>
              <a:cs typeface="Aharoni" panose="02010803020104030203" pitchFamily="2" charset="-79"/>
            </a:endParaRPr>
          </a:p>
        </p:txBody>
      </p:sp>
      <p:sp>
        <p:nvSpPr>
          <p:cNvPr id="5" name="Sous-titre 2"/>
          <p:cNvSpPr txBox="1">
            <a:spLocks/>
          </p:cNvSpPr>
          <p:nvPr/>
        </p:nvSpPr>
        <p:spPr>
          <a:xfrm>
            <a:off x="971644" y="1559170"/>
            <a:ext cx="10248712" cy="874110"/>
          </a:xfrm>
          <a:prstGeom prst="rect">
            <a:avLst/>
          </a:prstGeom>
          <a:no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fr-FR" b="1" dirty="0" smtClean="0">
                <a:latin typeface="Aharoni" panose="02010803020104030203" pitchFamily="2" charset="-79"/>
                <a:cs typeface="Aharoni" panose="02010803020104030203" pitchFamily="2" charset="-79"/>
              </a:rPr>
              <a:t>Analyse des performances du Cameroun sur les dix dernières années (2008-2017)</a:t>
            </a:r>
            <a:endParaRPr lang="fr-FR" b="1" dirty="0">
              <a:latin typeface="Aharoni" panose="02010803020104030203" pitchFamily="2" charset="-79"/>
              <a:cs typeface="Aharoni" panose="02010803020104030203" pitchFamily="2" charset="-79"/>
            </a:endParaRPr>
          </a:p>
        </p:txBody>
      </p:sp>
      <p:sp>
        <p:nvSpPr>
          <p:cNvPr id="6" name="Sous-titre 2"/>
          <p:cNvSpPr txBox="1">
            <a:spLocks/>
          </p:cNvSpPr>
          <p:nvPr/>
        </p:nvSpPr>
        <p:spPr>
          <a:xfrm>
            <a:off x="838200" y="1996225"/>
            <a:ext cx="10898129" cy="630508"/>
          </a:xfrm>
          <a:prstGeom prst="rect">
            <a:avLst/>
          </a:prstGeom>
          <a:noFill/>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fr-FR" sz="2000" i="1" dirty="0" smtClean="0">
              <a:solidFill>
                <a:schemeClr val="accent5"/>
              </a:solidFill>
              <a:latin typeface="Aharoni" panose="02010803020104030203" pitchFamily="2" charset="-79"/>
              <a:cs typeface="Aharoni" panose="02010803020104030203" pitchFamily="2" charset="-79"/>
            </a:endParaRPr>
          </a:p>
          <a:p>
            <a:r>
              <a:rPr lang="fr-FR" sz="2000" i="1" dirty="0" smtClean="0">
                <a:solidFill>
                  <a:schemeClr val="accent5"/>
                </a:solidFill>
                <a:latin typeface="Aharoni" panose="02010803020104030203" pitchFamily="2" charset="-79"/>
                <a:cs typeface="Aharoni" panose="02010803020104030203" pitchFamily="2" charset="-79"/>
              </a:rPr>
              <a:t>Que pouvons nous faire, ENSEMBLE, pour améliorer le climat des affaires au Cameroun ?</a:t>
            </a:r>
            <a:endParaRPr lang="fr-FR" sz="2000" i="1" dirty="0">
              <a:solidFill>
                <a:schemeClr val="accent5"/>
              </a:solidFill>
              <a:latin typeface="Aharoni" panose="02010803020104030203" pitchFamily="2" charset="-79"/>
              <a:cs typeface="Aharoni" panose="02010803020104030203" pitchFamily="2" charset="-79"/>
            </a:endParaRPr>
          </a:p>
        </p:txBody>
      </p:sp>
      <p:grpSp>
        <p:nvGrpSpPr>
          <p:cNvPr id="2" name="Groupe 1"/>
          <p:cNvGrpSpPr/>
          <p:nvPr/>
        </p:nvGrpSpPr>
        <p:grpSpPr>
          <a:xfrm>
            <a:off x="15498" y="6598905"/>
            <a:ext cx="12176503" cy="294647"/>
            <a:chOff x="15498" y="6598905"/>
            <a:chExt cx="12176503" cy="294647"/>
          </a:xfrm>
        </p:grpSpPr>
        <p:pic>
          <p:nvPicPr>
            <p:cNvPr id="7" name="Image 6" descr="drapeaux 2"/>
            <p:cNvPicPr/>
            <p:nvPr/>
          </p:nvPicPr>
          <p:blipFill>
            <a:blip r:embed="rId3">
              <a:lum bright="6000" contrast="-24000"/>
            </a:blip>
            <a:srcRect/>
            <a:stretch>
              <a:fillRect/>
            </a:stretch>
          </p:blipFill>
          <p:spPr>
            <a:xfrm>
              <a:off x="15498" y="6598905"/>
              <a:ext cx="5912677" cy="259095"/>
            </a:xfrm>
            <a:prstGeom prst="rect">
              <a:avLst/>
            </a:prstGeom>
            <a:noFill/>
            <a:ln>
              <a:noFill/>
              <a:prstDash/>
            </a:ln>
          </p:spPr>
        </p:pic>
        <p:pic>
          <p:nvPicPr>
            <p:cNvPr id="8" name="Image 7" descr="drapeaux 2"/>
            <p:cNvPicPr/>
            <p:nvPr/>
          </p:nvPicPr>
          <p:blipFill>
            <a:blip r:embed="rId3">
              <a:lum bright="6000" contrast="-24000"/>
            </a:blip>
            <a:srcRect/>
            <a:stretch>
              <a:fillRect/>
            </a:stretch>
          </p:blipFill>
          <p:spPr>
            <a:xfrm>
              <a:off x="5897179" y="6598905"/>
              <a:ext cx="6294822" cy="294647"/>
            </a:xfrm>
            <a:prstGeom prst="rect">
              <a:avLst/>
            </a:prstGeom>
            <a:noFill/>
            <a:ln>
              <a:noFill/>
              <a:prstDash/>
            </a:ln>
          </p:spPr>
        </p:pic>
      </p:grpSp>
    </p:spTree>
    <p:extLst>
      <p:ext uri="{BB962C8B-B14F-4D97-AF65-F5344CB8AC3E}">
        <p14:creationId xmlns:p14="http://schemas.microsoft.com/office/powerpoint/2010/main" val="122943438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365125"/>
            <a:ext cx="10515600" cy="766251"/>
          </a:xfrm>
        </p:spPr>
        <p:txBody>
          <a:bodyPr vert="horz" lIns="91440" tIns="45720" rIns="91440" bIns="45720" rtlCol="0" anchor="b">
            <a:noAutofit/>
          </a:bodyPr>
          <a:lstStyle/>
          <a:p>
            <a:r>
              <a:rPr lang="fr-FR" b="1" dirty="0">
                <a:solidFill>
                  <a:schemeClr val="accent5"/>
                </a:solidFill>
                <a:latin typeface="Aharoni" panose="02010803020104030203" pitchFamily="2" charset="-79"/>
                <a:cs typeface="Aharoni" panose="02010803020104030203" pitchFamily="2" charset="-79"/>
              </a:rPr>
              <a:t>PLAN DE PRESENTATION DE </a:t>
            </a:r>
            <a:r>
              <a:rPr lang="fr-FR" b="1" dirty="0" smtClean="0">
                <a:solidFill>
                  <a:schemeClr val="accent5"/>
                </a:solidFill>
                <a:latin typeface="Aharoni" panose="02010803020104030203" pitchFamily="2" charset="-79"/>
                <a:cs typeface="Aharoni" panose="02010803020104030203" pitchFamily="2" charset="-79"/>
              </a:rPr>
              <a:t>L’EXPOSE</a:t>
            </a:r>
            <a:endParaRPr lang="fr-FR" b="1" dirty="0">
              <a:solidFill>
                <a:schemeClr val="accent5"/>
              </a:solidFill>
              <a:latin typeface="Aharoni" panose="02010803020104030203" pitchFamily="2" charset="-79"/>
              <a:cs typeface="Aharoni" panose="02010803020104030203" pitchFamily="2" charset="-79"/>
            </a:endParaRPr>
          </a:p>
        </p:txBody>
      </p:sp>
      <p:sp>
        <p:nvSpPr>
          <p:cNvPr id="3" name="Espace réservé du contenu 2"/>
          <p:cNvSpPr>
            <a:spLocks noGrp="1"/>
          </p:cNvSpPr>
          <p:nvPr>
            <p:ph idx="1"/>
          </p:nvPr>
        </p:nvSpPr>
        <p:spPr>
          <a:xfrm>
            <a:off x="591589" y="1389685"/>
            <a:ext cx="11008822" cy="4950911"/>
          </a:xfrm>
        </p:spPr>
        <p:txBody>
          <a:bodyPr>
            <a:normAutofit/>
          </a:bodyPr>
          <a:lstStyle/>
          <a:p>
            <a:pPr marL="0" indent="0">
              <a:buNone/>
            </a:pPr>
            <a:endParaRPr lang="fr-FR" sz="3600" b="1" dirty="0"/>
          </a:p>
          <a:p>
            <a:pPr marL="0" indent="0">
              <a:buNone/>
            </a:pPr>
            <a:r>
              <a:rPr lang="fr-FR" sz="3600" b="1" dirty="0" smtClean="0"/>
              <a:t>1-  3 temps forts marquent la construction du Label   </a:t>
            </a:r>
            <a:r>
              <a:rPr lang="fr-FR" sz="3600" b="1" dirty="0">
                <a:solidFill>
                  <a:schemeClr val="accent5"/>
                </a:solidFill>
                <a:latin typeface="Aharoni" panose="02010803020104030203" pitchFamily="2" charset="-79"/>
                <a:ea typeface="+mj-ea"/>
                <a:cs typeface="Aharoni" panose="02010803020104030203" pitchFamily="2" charset="-79"/>
              </a:rPr>
              <a:t>DOING BUSINESS IN AFRICA </a:t>
            </a:r>
            <a:r>
              <a:rPr lang="fr-FR" sz="3600" b="1" dirty="0"/>
              <a:t>.4</a:t>
            </a:r>
          </a:p>
          <a:p>
            <a:pPr marL="0" indent="0">
              <a:buNone/>
            </a:pPr>
            <a:r>
              <a:rPr lang="fr-FR" sz="3600" b="1" dirty="0" smtClean="0"/>
              <a:t>2-  Social </a:t>
            </a:r>
            <a:r>
              <a:rPr lang="fr-FR" sz="3600" b="1" dirty="0"/>
              <a:t>Business Model de l’OAPA   </a:t>
            </a:r>
            <a:r>
              <a:rPr lang="fr-FR" sz="3600" b="1" dirty="0" smtClean="0"/>
              <a:t>.15</a:t>
            </a:r>
            <a:endParaRPr lang="fr-FR" sz="3600" b="1" dirty="0"/>
          </a:p>
          <a:p>
            <a:pPr marL="0" indent="0">
              <a:buNone/>
            </a:pPr>
            <a:r>
              <a:rPr lang="fr-FR" sz="3600" b="1" dirty="0" smtClean="0"/>
              <a:t>3-  Info Stratégie sur </a:t>
            </a:r>
            <a:r>
              <a:rPr lang="fr-FR" sz="3600" b="1" dirty="0" smtClean="0">
                <a:hlinkClick r:id="rId2"/>
              </a:rPr>
              <a:t>www.doingbusinessinafrica.net</a:t>
            </a:r>
            <a:r>
              <a:rPr lang="fr-FR" sz="3600" b="1" dirty="0" smtClean="0"/>
              <a:t>  .17</a:t>
            </a:r>
          </a:p>
          <a:p>
            <a:pPr marL="0" indent="0">
              <a:buNone/>
            </a:pPr>
            <a:r>
              <a:rPr lang="fr-FR" sz="3600" b="1" dirty="0" smtClean="0"/>
              <a:t>4- Opportunité de collaboration au DBA 2020</a:t>
            </a:r>
            <a:endParaRPr lang="fr-FR" sz="3600" b="1" dirty="0"/>
          </a:p>
          <a:p>
            <a:pPr marL="0" indent="0">
              <a:buNone/>
            </a:pPr>
            <a:endParaRPr lang="fr-FR" sz="3600" b="1" dirty="0"/>
          </a:p>
        </p:txBody>
      </p:sp>
      <p:grpSp>
        <p:nvGrpSpPr>
          <p:cNvPr id="4" name="Groupe 3"/>
          <p:cNvGrpSpPr/>
          <p:nvPr/>
        </p:nvGrpSpPr>
        <p:grpSpPr>
          <a:xfrm>
            <a:off x="15498" y="6598905"/>
            <a:ext cx="12176503" cy="294647"/>
            <a:chOff x="15498" y="6598905"/>
            <a:chExt cx="12176503" cy="294647"/>
          </a:xfrm>
        </p:grpSpPr>
        <p:pic>
          <p:nvPicPr>
            <p:cNvPr id="5" name="Image 4" descr="drapeaux 2"/>
            <p:cNvPicPr/>
            <p:nvPr/>
          </p:nvPicPr>
          <p:blipFill>
            <a:blip r:embed="rId3">
              <a:lum bright="6000" contrast="-24000"/>
            </a:blip>
            <a:srcRect/>
            <a:stretch>
              <a:fillRect/>
            </a:stretch>
          </p:blipFill>
          <p:spPr>
            <a:xfrm>
              <a:off x="15498" y="6598905"/>
              <a:ext cx="5912677" cy="259095"/>
            </a:xfrm>
            <a:prstGeom prst="rect">
              <a:avLst/>
            </a:prstGeom>
            <a:noFill/>
            <a:ln>
              <a:noFill/>
              <a:prstDash/>
            </a:ln>
          </p:spPr>
        </p:pic>
        <p:pic>
          <p:nvPicPr>
            <p:cNvPr id="6" name="Image 5" descr="drapeaux 2"/>
            <p:cNvPicPr/>
            <p:nvPr/>
          </p:nvPicPr>
          <p:blipFill>
            <a:blip r:embed="rId3">
              <a:lum bright="6000" contrast="-24000"/>
            </a:blip>
            <a:srcRect/>
            <a:stretch>
              <a:fillRect/>
            </a:stretch>
          </p:blipFill>
          <p:spPr>
            <a:xfrm>
              <a:off x="5897179" y="6598905"/>
              <a:ext cx="6294822" cy="294647"/>
            </a:xfrm>
            <a:prstGeom prst="rect">
              <a:avLst/>
            </a:prstGeom>
            <a:noFill/>
            <a:ln>
              <a:noFill/>
              <a:prstDash/>
            </a:ln>
          </p:spPr>
        </p:pic>
      </p:grpSp>
    </p:spTree>
    <p:extLst>
      <p:ext uri="{BB962C8B-B14F-4D97-AF65-F5344CB8AC3E}">
        <p14:creationId xmlns:p14="http://schemas.microsoft.com/office/powerpoint/2010/main" val="29433858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318578" y="284881"/>
            <a:ext cx="11538429" cy="1188654"/>
          </a:xfrm>
        </p:spPr>
        <p:txBody>
          <a:bodyPr>
            <a:noAutofit/>
          </a:bodyPr>
          <a:lstStyle/>
          <a:p>
            <a:pPr algn="ctr"/>
            <a:r>
              <a:rPr lang="fr-FR" sz="3600" b="1" dirty="0" smtClean="0">
                <a:solidFill>
                  <a:schemeClr val="bg1"/>
                </a:solidFill>
                <a:latin typeface="Aharoni" panose="02010803020104030203" pitchFamily="2" charset="-79"/>
                <a:cs typeface="Aharoni" panose="02010803020104030203" pitchFamily="2" charset="-79"/>
              </a:rPr>
              <a:t> </a:t>
            </a:r>
            <a:r>
              <a:rPr lang="fr-FR" sz="4800" b="1" dirty="0" smtClean="0">
                <a:solidFill>
                  <a:schemeClr val="bg1"/>
                </a:solidFill>
                <a:latin typeface="Aharoni" panose="02010803020104030203" pitchFamily="2" charset="-79"/>
                <a:cs typeface="Aharoni" panose="02010803020104030203" pitchFamily="2" charset="-79"/>
              </a:rPr>
              <a:t>3</a:t>
            </a:r>
            <a:r>
              <a:rPr lang="fr-FR" sz="3600" b="1" dirty="0" smtClean="0">
                <a:solidFill>
                  <a:schemeClr val="bg1"/>
                </a:solidFill>
                <a:latin typeface="Aharoni" panose="02010803020104030203" pitchFamily="2" charset="-79"/>
                <a:cs typeface="Aharoni" panose="02010803020104030203" pitchFamily="2" charset="-79"/>
              </a:rPr>
              <a:t> TEMPS FORTS DU DOING BUSINESS IN AFRICA</a:t>
            </a:r>
            <a:endParaRPr lang="fr-FR" sz="3600" b="1" dirty="0">
              <a:solidFill>
                <a:srgbClr val="7030A0"/>
              </a:solidFill>
              <a:latin typeface="Aharoni" panose="02010803020104030203" pitchFamily="2" charset="-79"/>
              <a:cs typeface="Aharoni" panose="02010803020104030203" pitchFamily="2" charset="-79"/>
            </a:endParaRPr>
          </a:p>
        </p:txBody>
      </p:sp>
      <p:sp>
        <p:nvSpPr>
          <p:cNvPr id="4" name="Titre 1"/>
          <p:cNvSpPr txBox="1">
            <a:spLocks/>
          </p:cNvSpPr>
          <p:nvPr/>
        </p:nvSpPr>
        <p:spPr>
          <a:xfrm>
            <a:off x="318578" y="1811547"/>
            <a:ext cx="11542144" cy="467551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3200" b="1" dirty="0" smtClean="0">
                <a:solidFill>
                  <a:schemeClr val="accent4"/>
                </a:solidFill>
                <a:latin typeface="+mn-lt"/>
                <a:ea typeface="+mn-ea"/>
                <a:cs typeface="+mn-cs"/>
              </a:rPr>
              <a:t>TEMPS 1</a:t>
            </a:r>
            <a:r>
              <a:rPr lang="fr-FR" sz="3200" b="1" dirty="0" smtClean="0">
                <a:latin typeface="+mn-lt"/>
                <a:ea typeface="+mn-ea"/>
                <a:cs typeface="+mn-cs"/>
              </a:rPr>
              <a:t> : CONSTATS DU POSITIONNEMENT DU CAMEROUN </a:t>
            </a:r>
          </a:p>
          <a:p>
            <a:pPr algn="ctr"/>
            <a:r>
              <a:rPr lang="fr-FR" sz="3200" b="1" dirty="0" smtClean="0">
                <a:latin typeface="+mn-lt"/>
                <a:ea typeface="+mn-ea"/>
                <a:cs typeface="+mn-cs"/>
              </a:rPr>
              <a:t>ENTRE 2008 ET 2017 ET ANALYSE DU </a:t>
            </a:r>
            <a:r>
              <a:rPr lang="fr-FR" sz="3200" b="1" dirty="0" smtClean="0">
                <a:solidFill>
                  <a:schemeClr val="accent4"/>
                </a:solidFill>
                <a:latin typeface="+mn-lt"/>
                <a:ea typeface="+mn-ea"/>
                <a:cs typeface="+mn-cs"/>
              </a:rPr>
              <a:t>CLASSEMENT DB DU CAMEROUN</a:t>
            </a:r>
            <a:r>
              <a:rPr lang="fr-FR" sz="3200" b="1" dirty="0" smtClean="0">
                <a:latin typeface="+mn-lt"/>
                <a:ea typeface="+mn-ea"/>
                <a:cs typeface="+mn-cs"/>
              </a:rPr>
              <a:t> PAR RAPPORT AUX PAYS DE RÉFÉRENCE RETENUS PAR L’ÉTUDE </a:t>
            </a:r>
          </a:p>
          <a:p>
            <a:pPr algn="ctr"/>
            <a:endParaRPr lang="fr-FR" sz="3200" b="1" dirty="0" smtClean="0">
              <a:latin typeface="+mn-lt"/>
              <a:ea typeface="+mn-ea"/>
              <a:cs typeface="+mn-cs"/>
            </a:endParaRPr>
          </a:p>
          <a:p>
            <a:pPr algn="ctr"/>
            <a:r>
              <a:rPr lang="fr-FR" sz="3200" b="1" dirty="0" smtClean="0">
                <a:solidFill>
                  <a:schemeClr val="accent4"/>
                </a:solidFill>
                <a:latin typeface="+mn-lt"/>
                <a:ea typeface="+mn-ea"/>
                <a:cs typeface="+mn-cs"/>
              </a:rPr>
              <a:t>TEMPS 2</a:t>
            </a:r>
            <a:r>
              <a:rPr lang="fr-FR" sz="3200" b="1" dirty="0" smtClean="0">
                <a:latin typeface="+mn-lt"/>
                <a:ea typeface="+mn-ea"/>
                <a:cs typeface="+mn-cs"/>
              </a:rPr>
              <a:t> : ÉTUDE DOING BUSINESS IN AFRICA </a:t>
            </a:r>
            <a:r>
              <a:rPr lang="fr-FR" sz="3200" b="1" dirty="0" smtClean="0">
                <a:solidFill>
                  <a:schemeClr val="accent4"/>
                </a:solidFill>
                <a:latin typeface="+mn-lt"/>
                <a:ea typeface="+mn-ea"/>
                <a:cs typeface="+mn-cs"/>
              </a:rPr>
              <a:t>2018</a:t>
            </a:r>
            <a:r>
              <a:rPr lang="fr-FR" sz="3200" b="1" dirty="0" smtClean="0">
                <a:latin typeface="+mn-lt"/>
                <a:ea typeface="+mn-ea"/>
                <a:cs typeface="+mn-cs"/>
              </a:rPr>
              <a:t> ET PROPOSITION </a:t>
            </a:r>
            <a:r>
              <a:rPr lang="fr-FR" sz="3200" b="1" dirty="0" smtClean="0">
                <a:solidFill>
                  <a:schemeClr val="accent4"/>
                </a:solidFill>
                <a:latin typeface="+mn-lt"/>
                <a:ea typeface="+mn-ea"/>
                <a:cs typeface="+mn-cs"/>
              </a:rPr>
              <a:t>DU RÉFÉRENTIEL AFRICAIN DE LA PRATIQUE</a:t>
            </a:r>
            <a:r>
              <a:rPr lang="fr-FR" sz="3200" b="1" dirty="0" smtClean="0">
                <a:latin typeface="+mn-lt"/>
                <a:ea typeface="+mn-ea"/>
                <a:cs typeface="+mn-cs"/>
              </a:rPr>
              <a:t> DES AFFAIRES </a:t>
            </a:r>
            <a:endParaRPr lang="fr-FR" sz="3200" b="1" dirty="0">
              <a:latin typeface="+mn-lt"/>
              <a:ea typeface="+mn-ea"/>
              <a:cs typeface="+mn-cs"/>
            </a:endParaRPr>
          </a:p>
          <a:p>
            <a:pPr algn="ctr"/>
            <a:endParaRPr lang="fr-FR" sz="3200" b="1" dirty="0" smtClean="0">
              <a:latin typeface="+mn-lt"/>
              <a:ea typeface="+mn-ea"/>
              <a:cs typeface="+mn-cs"/>
            </a:endParaRPr>
          </a:p>
          <a:p>
            <a:pPr algn="ctr"/>
            <a:r>
              <a:rPr lang="fr-FR" sz="3200" b="1" dirty="0" smtClean="0">
                <a:solidFill>
                  <a:schemeClr val="accent4"/>
                </a:solidFill>
                <a:latin typeface="+mn-lt"/>
                <a:ea typeface="+mn-ea"/>
                <a:cs typeface="+mn-cs"/>
              </a:rPr>
              <a:t>TEMPS 3</a:t>
            </a:r>
            <a:r>
              <a:rPr lang="fr-FR" sz="3200" b="1" dirty="0" smtClean="0">
                <a:latin typeface="+mn-lt"/>
                <a:ea typeface="+mn-ea"/>
                <a:cs typeface="+mn-cs"/>
              </a:rPr>
              <a:t> : MISE EN PLACE D’UNE </a:t>
            </a:r>
            <a:r>
              <a:rPr lang="fr-FR" sz="3200" b="1" dirty="0" smtClean="0">
                <a:solidFill>
                  <a:schemeClr val="accent4"/>
                </a:solidFill>
                <a:latin typeface="+mn-lt"/>
                <a:ea typeface="+mn-ea"/>
                <a:cs typeface="+mn-cs"/>
              </a:rPr>
              <a:t>STRATÉGIE INCLUSIVE ET PARTICIPATIVE D’AMELIORATION DE LA PERFORMANCE ET DE LA COMPETITITE DES ENTREPRISES</a:t>
            </a:r>
            <a:r>
              <a:rPr lang="fr-FR" sz="3200" b="1" dirty="0" smtClean="0">
                <a:latin typeface="+mn-lt"/>
                <a:ea typeface="+mn-ea"/>
                <a:cs typeface="+mn-cs"/>
              </a:rPr>
              <a:t> </a:t>
            </a:r>
            <a:endParaRPr lang="fr-FR" sz="3200" b="1" dirty="0">
              <a:latin typeface="+mn-lt"/>
              <a:ea typeface="+mn-ea"/>
              <a:cs typeface="+mn-cs"/>
            </a:endParaRPr>
          </a:p>
        </p:txBody>
      </p:sp>
    </p:spTree>
    <p:extLst>
      <p:ext uri="{BB962C8B-B14F-4D97-AF65-F5344CB8AC3E}">
        <p14:creationId xmlns:p14="http://schemas.microsoft.com/office/powerpoint/2010/main" val="3777932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261443" y="2172050"/>
            <a:ext cx="11431133" cy="432182"/>
          </a:xfrm>
          <a:noFill/>
          <a:ln w="57150">
            <a:noFill/>
          </a:ln>
        </p:spPr>
        <p:txBody>
          <a:bodyPr>
            <a:normAutofit/>
          </a:bodyPr>
          <a:lstStyle/>
          <a:p>
            <a:pPr marL="0" indent="0">
              <a:buNone/>
            </a:pPr>
            <a:r>
              <a:rPr lang="fr-FR" sz="2000" b="1" dirty="0" smtClean="0"/>
              <a:t>Graphique 1. Evolution de l’indicateur sur le climat des affaires au Cameroun</a:t>
            </a:r>
          </a:p>
        </p:txBody>
      </p:sp>
      <p:sp>
        <p:nvSpPr>
          <p:cNvPr id="6" name="Titre 1"/>
          <p:cNvSpPr txBox="1">
            <a:spLocks/>
          </p:cNvSpPr>
          <p:nvPr/>
        </p:nvSpPr>
        <p:spPr>
          <a:xfrm>
            <a:off x="261444" y="1734468"/>
            <a:ext cx="11628180" cy="11083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fr-FR" sz="3600" b="1" dirty="0"/>
          </a:p>
        </p:txBody>
      </p:sp>
      <p:sp>
        <p:nvSpPr>
          <p:cNvPr id="8" name="Espace réservé du contenu 2"/>
          <p:cNvSpPr txBox="1">
            <a:spLocks/>
          </p:cNvSpPr>
          <p:nvPr/>
        </p:nvSpPr>
        <p:spPr>
          <a:xfrm>
            <a:off x="0" y="6288492"/>
            <a:ext cx="7221020" cy="382855"/>
          </a:xfrm>
          <a:prstGeom prst="rect">
            <a:avLst/>
          </a:prstGeom>
          <a:noFill/>
          <a:ln w="57150">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fr-FR" sz="2000" b="1" dirty="0" smtClean="0"/>
              <a:t>Source : Rapport </a:t>
            </a:r>
            <a:r>
              <a:rPr lang="fr-FR" sz="2000" b="1" dirty="0" err="1"/>
              <a:t>Doing</a:t>
            </a:r>
            <a:r>
              <a:rPr lang="fr-FR" sz="2000" b="1" dirty="0"/>
              <a:t> Business de la Banque mondiale (2018) </a:t>
            </a:r>
          </a:p>
          <a:p>
            <a:pPr marL="0" indent="0" algn="ctr">
              <a:buNone/>
            </a:pPr>
            <a:r>
              <a:rPr lang="fr-FR" sz="2000" b="1" dirty="0"/>
              <a:t> 	</a:t>
            </a:r>
          </a:p>
        </p:txBody>
      </p:sp>
      <p:sp>
        <p:nvSpPr>
          <p:cNvPr id="4" name="Rectangle 3"/>
          <p:cNvSpPr/>
          <p:nvPr/>
        </p:nvSpPr>
        <p:spPr>
          <a:xfrm>
            <a:off x="161300" y="1001444"/>
            <a:ext cx="11828467" cy="1015663"/>
          </a:xfrm>
          <a:prstGeom prst="rect">
            <a:avLst/>
          </a:prstGeom>
          <a:solidFill>
            <a:schemeClr val="accent4"/>
          </a:solidFill>
        </p:spPr>
        <p:txBody>
          <a:bodyPr wrap="square">
            <a:spAutoFit/>
          </a:bodyPr>
          <a:lstStyle/>
          <a:p>
            <a:pPr algn="ctr"/>
            <a:r>
              <a:rPr lang="fr-FR" sz="2800" b="1" dirty="0">
                <a:solidFill>
                  <a:schemeClr val="bg1"/>
                </a:solidFill>
                <a:ea typeface="+mj-ea"/>
                <a:cs typeface="Aharoni" panose="02010803020104030203" pitchFamily="2" charset="-79"/>
              </a:rPr>
              <a:t>Constat 1 </a:t>
            </a:r>
            <a:r>
              <a:rPr lang="fr-FR" sz="2400" b="1" dirty="0">
                <a:ea typeface="+mj-ea"/>
                <a:cs typeface="Aharoni" panose="02010803020104030203" pitchFamily="2" charset="-79"/>
              </a:rPr>
              <a:t>- Le Cameroun a progressé dans le classement </a:t>
            </a:r>
            <a:r>
              <a:rPr lang="fr-FR" sz="2400" b="1" dirty="0" err="1">
                <a:ea typeface="+mj-ea"/>
                <a:cs typeface="Aharoni" panose="02010803020104030203" pitchFamily="2" charset="-79"/>
              </a:rPr>
              <a:t>Doing</a:t>
            </a:r>
            <a:r>
              <a:rPr lang="fr-FR" sz="2400" b="1" dirty="0">
                <a:ea typeface="+mj-ea"/>
                <a:cs typeface="Aharoni" panose="02010803020104030203" pitchFamily="2" charset="-79"/>
              </a:rPr>
              <a:t> Business entre </a:t>
            </a:r>
            <a:r>
              <a:rPr lang="fr-FR" sz="2800" b="1" dirty="0">
                <a:ea typeface="+mj-ea"/>
                <a:cs typeface="Aharoni" panose="02010803020104030203" pitchFamily="2" charset="-79"/>
              </a:rPr>
              <a:t>2008 </a:t>
            </a:r>
            <a:r>
              <a:rPr lang="fr-FR" sz="2400" b="1" dirty="0">
                <a:ea typeface="+mj-ea"/>
                <a:cs typeface="Aharoni" panose="02010803020104030203" pitchFamily="2" charset="-79"/>
              </a:rPr>
              <a:t>et </a:t>
            </a:r>
            <a:r>
              <a:rPr lang="fr-FR" sz="2800" b="1" dirty="0">
                <a:ea typeface="+mj-ea"/>
                <a:cs typeface="Aharoni" panose="02010803020104030203" pitchFamily="2" charset="-79"/>
              </a:rPr>
              <a:t>2017</a:t>
            </a:r>
            <a:r>
              <a:rPr lang="fr-FR" sz="2400" b="1" dirty="0">
                <a:ea typeface="+mj-ea"/>
                <a:cs typeface="Aharoni" panose="02010803020104030203" pitchFamily="2" charset="-79"/>
              </a:rPr>
              <a:t>, passant de </a:t>
            </a:r>
            <a:r>
              <a:rPr lang="fr-FR" sz="3200" b="1" dirty="0">
                <a:solidFill>
                  <a:schemeClr val="bg1"/>
                </a:solidFill>
                <a:ea typeface="+mj-ea"/>
                <a:cs typeface="Aharoni" panose="02010803020104030203" pitchFamily="2" charset="-79"/>
              </a:rPr>
              <a:t>39.59</a:t>
            </a:r>
            <a:r>
              <a:rPr lang="fr-FR" sz="2400" b="1" dirty="0">
                <a:ea typeface="+mj-ea"/>
                <a:cs typeface="Aharoni" panose="02010803020104030203" pitchFamily="2" charset="-79"/>
              </a:rPr>
              <a:t> points à </a:t>
            </a:r>
            <a:r>
              <a:rPr lang="fr-FR" sz="3200" b="1" dirty="0">
                <a:solidFill>
                  <a:schemeClr val="bg1"/>
                </a:solidFill>
                <a:ea typeface="+mj-ea"/>
                <a:cs typeface="Aharoni" panose="02010803020104030203" pitchFamily="2" charset="-79"/>
              </a:rPr>
              <a:t>47.23</a:t>
            </a:r>
            <a:r>
              <a:rPr lang="fr-FR" sz="2400" b="1" dirty="0">
                <a:ea typeface="+mj-ea"/>
                <a:cs typeface="Aharoni" panose="02010803020104030203" pitchFamily="2" charset="-79"/>
              </a:rPr>
              <a:t> points</a:t>
            </a:r>
            <a:r>
              <a:rPr lang="fr-FR" sz="2400" b="1" dirty="0" smtClean="0">
                <a:ea typeface="+mj-ea"/>
                <a:cs typeface="Aharoni" panose="02010803020104030203" pitchFamily="2" charset="-79"/>
              </a:rPr>
              <a:t>.</a:t>
            </a:r>
            <a:endParaRPr lang="fr-FR" sz="2400" b="1" dirty="0">
              <a:ea typeface="+mj-ea"/>
              <a:cs typeface="Aharoni" panose="02010803020104030203" pitchFamily="2" charset="-79"/>
            </a:endParaRPr>
          </a:p>
        </p:txBody>
      </p:sp>
      <p:sp>
        <p:nvSpPr>
          <p:cNvPr id="5" name="Rectangle 4"/>
          <p:cNvSpPr/>
          <p:nvPr/>
        </p:nvSpPr>
        <p:spPr>
          <a:xfrm>
            <a:off x="7746563" y="3461046"/>
            <a:ext cx="3617518" cy="1200329"/>
          </a:xfrm>
          <a:prstGeom prst="rect">
            <a:avLst/>
          </a:prstGeom>
          <a:solidFill>
            <a:schemeClr val="accent2">
              <a:lumMod val="60000"/>
              <a:lumOff val="40000"/>
            </a:schemeClr>
          </a:solidFill>
        </p:spPr>
        <p:txBody>
          <a:bodyPr wrap="square">
            <a:spAutoFit/>
          </a:bodyPr>
          <a:lstStyle/>
          <a:p>
            <a:pPr algn="ctr"/>
            <a:r>
              <a:rPr lang="fr-FR" sz="2400" b="1" dirty="0" smtClean="0"/>
              <a:t>Le score </a:t>
            </a:r>
            <a:r>
              <a:rPr lang="fr-FR" sz="2400" b="1" dirty="0" err="1" smtClean="0"/>
              <a:t>Doing</a:t>
            </a:r>
            <a:r>
              <a:rPr lang="fr-FR" sz="2400" b="1" dirty="0" smtClean="0"/>
              <a:t> Business 2017 du Cameroun est de </a:t>
            </a:r>
            <a:r>
              <a:rPr lang="fr-FR" sz="2400" b="1" dirty="0" smtClean="0">
                <a:solidFill>
                  <a:schemeClr val="bg1"/>
                </a:solidFill>
              </a:rPr>
              <a:t>47,23 </a:t>
            </a:r>
            <a:r>
              <a:rPr lang="fr-FR" sz="2400" b="1" dirty="0" smtClean="0"/>
              <a:t>  </a:t>
            </a:r>
            <a:endParaRPr lang="fr-FR" sz="2400" b="1" dirty="0"/>
          </a:p>
        </p:txBody>
      </p:sp>
      <p:pic>
        <p:nvPicPr>
          <p:cNvPr id="9" name="Image 8"/>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261443" y="2681703"/>
            <a:ext cx="6959577" cy="3685558"/>
          </a:xfrm>
          <a:prstGeom prst="rect">
            <a:avLst/>
          </a:prstGeom>
        </p:spPr>
      </p:pic>
      <p:sp>
        <p:nvSpPr>
          <p:cNvPr id="10" name="Rectangle 9"/>
          <p:cNvSpPr/>
          <p:nvPr/>
        </p:nvSpPr>
        <p:spPr>
          <a:xfrm>
            <a:off x="7746563" y="4847328"/>
            <a:ext cx="3617518" cy="1200329"/>
          </a:xfrm>
          <a:prstGeom prst="rect">
            <a:avLst/>
          </a:prstGeom>
          <a:solidFill>
            <a:schemeClr val="accent4"/>
          </a:solidFill>
        </p:spPr>
        <p:txBody>
          <a:bodyPr wrap="square">
            <a:spAutoFit/>
          </a:bodyPr>
          <a:lstStyle/>
          <a:p>
            <a:pPr algn="ctr"/>
            <a:r>
              <a:rPr lang="fr-FR" sz="2400" b="1" dirty="0" smtClean="0"/>
              <a:t>Le </a:t>
            </a:r>
            <a:r>
              <a:rPr lang="fr-FR" sz="2400" b="1" dirty="0" smtClean="0">
                <a:solidFill>
                  <a:srgbClr val="C00000"/>
                </a:solidFill>
              </a:rPr>
              <a:t>défi à relever </a:t>
            </a:r>
            <a:r>
              <a:rPr lang="fr-FR" sz="2400" b="1" dirty="0" smtClean="0"/>
              <a:t>est de le faire passer à </a:t>
            </a:r>
            <a:r>
              <a:rPr lang="fr-FR" sz="2400" b="1" dirty="0" smtClean="0">
                <a:solidFill>
                  <a:schemeClr val="bg1"/>
                </a:solidFill>
              </a:rPr>
              <a:t>71,32</a:t>
            </a:r>
            <a:r>
              <a:rPr lang="fr-FR" sz="2400" b="1" dirty="0" smtClean="0"/>
              <a:t> en 2020</a:t>
            </a:r>
            <a:endParaRPr lang="fr-FR" sz="2400" b="1" dirty="0"/>
          </a:p>
        </p:txBody>
      </p:sp>
      <p:sp>
        <p:nvSpPr>
          <p:cNvPr id="11" name="ZoneTexte 10"/>
          <p:cNvSpPr txBox="1"/>
          <p:nvPr/>
        </p:nvSpPr>
        <p:spPr>
          <a:xfrm>
            <a:off x="0" y="106650"/>
            <a:ext cx="5669280" cy="584775"/>
          </a:xfrm>
          <a:prstGeom prst="rect">
            <a:avLst/>
          </a:prstGeom>
          <a:solidFill>
            <a:schemeClr val="bg2">
              <a:lumMod val="50000"/>
            </a:schemeClr>
          </a:solidFill>
        </p:spPr>
        <p:txBody>
          <a:bodyPr wrap="square" rtlCol="0">
            <a:spAutoFit/>
          </a:bodyPr>
          <a:lstStyle/>
          <a:p>
            <a:r>
              <a:rPr lang="fr-FR" sz="3200" b="1" dirty="0" smtClean="0">
                <a:solidFill>
                  <a:schemeClr val="accent4"/>
                </a:solidFill>
              </a:rPr>
              <a:t>TEMPS 1 : LES CONSTATS </a:t>
            </a:r>
            <a:endParaRPr lang="fr-FR" sz="3200" b="1" dirty="0">
              <a:solidFill>
                <a:schemeClr val="accent4"/>
              </a:solidFill>
            </a:endParaRPr>
          </a:p>
        </p:txBody>
      </p:sp>
    </p:spTree>
    <p:extLst>
      <p:ext uri="{BB962C8B-B14F-4D97-AF65-F5344CB8AC3E}">
        <p14:creationId xmlns:p14="http://schemas.microsoft.com/office/powerpoint/2010/main" val="20130305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756" y="1715338"/>
            <a:ext cx="11431133" cy="432182"/>
          </a:xfrm>
          <a:noFill/>
          <a:ln w="57150">
            <a:noFill/>
          </a:ln>
        </p:spPr>
        <p:txBody>
          <a:bodyPr>
            <a:normAutofit/>
          </a:bodyPr>
          <a:lstStyle/>
          <a:p>
            <a:pPr marL="0" indent="0">
              <a:buNone/>
            </a:pPr>
            <a:r>
              <a:rPr lang="fr-FR" sz="2400" b="1" dirty="0" smtClean="0"/>
              <a:t>Graphique 1. Evolution de l’indicateur sur le climat des affaires au Cameroun</a:t>
            </a:r>
          </a:p>
        </p:txBody>
      </p:sp>
      <p:sp>
        <p:nvSpPr>
          <p:cNvPr id="6" name="Titre 1"/>
          <p:cNvSpPr txBox="1">
            <a:spLocks/>
          </p:cNvSpPr>
          <p:nvPr/>
        </p:nvSpPr>
        <p:spPr>
          <a:xfrm>
            <a:off x="261444" y="1517268"/>
            <a:ext cx="117729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fr-FR" sz="3600" b="1" dirty="0"/>
          </a:p>
        </p:txBody>
      </p:sp>
      <p:sp>
        <p:nvSpPr>
          <p:cNvPr id="8" name="Espace réservé du contenu 2"/>
          <p:cNvSpPr txBox="1">
            <a:spLocks/>
          </p:cNvSpPr>
          <p:nvPr/>
        </p:nvSpPr>
        <p:spPr>
          <a:xfrm>
            <a:off x="0" y="6213466"/>
            <a:ext cx="7310890" cy="457881"/>
          </a:xfrm>
          <a:prstGeom prst="rect">
            <a:avLst/>
          </a:prstGeom>
          <a:noFill/>
          <a:ln w="57150">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fr-FR" sz="2000" b="1" dirty="0" smtClean="0"/>
              <a:t>Source : Rapport </a:t>
            </a:r>
            <a:r>
              <a:rPr lang="fr-FR" sz="2000" b="1" dirty="0" err="1"/>
              <a:t>Doing</a:t>
            </a:r>
            <a:r>
              <a:rPr lang="fr-FR" sz="2000" b="1" dirty="0"/>
              <a:t> Business de la Banque mondiale (2018</a:t>
            </a:r>
            <a:r>
              <a:rPr lang="fr-FR" sz="2000" b="1" dirty="0" smtClean="0"/>
              <a:t>) et nos calculs  </a:t>
            </a:r>
            <a:endParaRPr lang="fr-FR" sz="2000" b="1" dirty="0"/>
          </a:p>
          <a:p>
            <a:pPr marL="0" indent="0" algn="ctr">
              <a:buNone/>
            </a:pPr>
            <a:r>
              <a:rPr lang="fr-FR" sz="2000" b="1" dirty="0"/>
              <a:t> 	</a:t>
            </a:r>
          </a:p>
        </p:txBody>
      </p:sp>
      <p:sp>
        <p:nvSpPr>
          <p:cNvPr id="4" name="Rectangle 3"/>
          <p:cNvSpPr/>
          <p:nvPr/>
        </p:nvSpPr>
        <p:spPr>
          <a:xfrm>
            <a:off x="28211" y="909649"/>
            <a:ext cx="12163789" cy="2000548"/>
          </a:xfrm>
          <a:prstGeom prst="rect">
            <a:avLst/>
          </a:prstGeom>
          <a:solidFill>
            <a:schemeClr val="accent4"/>
          </a:solidFill>
        </p:spPr>
        <p:txBody>
          <a:bodyPr wrap="square">
            <a:spAutoFit/>
          </a:bodyPr>
          <a:lstStyle/>
          <a:p>
            <a:pPr algn="ctr"/>
            <a:r>
              <a:rPr lang="fr-FR" sz="2800" b="1" dirty="0">
                <a:solidFill>
                  <a:schemeClr val="bg1"/>
                </a:solidFill>
                <a:ea typeface="+mj-ea"/>
                <a:cs typeface="Aharoni" panose="02010803020104030203" pitchFamily="2" charset="-79"/>
              </a:rPr>
              <a:t>Constat </a:t>
            </a:r>
            <a:r>
              <a:rPr lang="fr-FR" sz="2800" b="1" dirty="0" smtClean="0">
                <a:solidFill>
                  <a:schemeClr val="bg1"/>
                </a:solidFill>
                <a:ea typeface="+mj-ea"/>
                <a:cs typeface="Aharoni" panose="02010803020104030203" pitchFamily="2" charset="-79"/>
              </a:rPr>
              <a:t>2 </a:t>
            </a:r>
            <a:r>
              <a:rPr lang="fr-FR" sz="2400" b="1" dirty="0" smtClean="0">
                <a:ea typeface="+mj-ea"/>
                <a:cs typeface="Aharoni" panose="02010803020104030203" pitchFamily="2" charset="-79"/>
              </a:rPr>
              <a:t>– L’évolution du classement du Cameroun n’a pas été aussi rapide que celle des pays africains de comparaison (Graph. 2); ceux-ci ayant mis en œuvre des réformes plus ciblées qui ont été prises en compte par le classement </a:t>
            </a:r>
            <a:r>
              <a:rPr lang="fr-FR" sz="2400" b="1" dirty="0" err="1" smtClean="0">
                <a:ea typeface="+mj-ea"/>
                <a:cs typeface="Aharoni" panose="02010803020104030203" pitchFamily="2" charset="-79"/>
              </a:rPr>
              <a:t>Doing</a:t>
            </a:r>
            <a:r>
              <a:rPr lang="fr-FR" sz="2400" b="1" dirty="0" smtClean="0">
                <a:ea typeface="+mj-ea"/>
                <a:cs typeface="Aharoni" panose="02010803020104030203" pitchFamily="2" charset="-79"/>
              </a:rPr>
              <a:t> Business. Il s’agit pour les pays francophones, du </a:t>
            </a:r>
            <a:r>
              <a:rPr lang="fr-FR" sz="2400" b="1" dirty="0" smtClean="0">
                <a:solidFill>
                  <a:schemeClr val="bg1"/>
                </a:solidFill>
                <a:ea typeface="+mj-ea"/>
                <a:cs typeface="Aharoni" panose="02010803020104030203" pitchFamily="2" charset="-79"/>
              </a:rPr>
              <a:t>Rwanda</a:t>
            </a:r>
            <a:r>
              <a:rPr lang="fr-FR" sz="2400" b="1" dirty="0" smtClean="0">
                <a:ea typeface="+mj-ea"/>
                <a:cs typeface="Aharoni" panose="02010803020104030203" pitchFamily="2" charset="-79"/>
              </a:rPr>
              <a:t>, de la</a:t>
            </a:r>
            <a:r>
              <a:rPr lang="fr-FR" sz="2400" b="1" dirty="0" smtClean="0">
                <a:solidFill>
                  <a:schemeClr val="bg1"/>
                </a:solidFill>
                <a:ea typeface="+mj-ea"/>
                <a:cs typeface="Aharoni" panose="02010803020104030203" pitchFamily="2" charset="-79"/>
              </a:rPr>
              <a:t> Côte d’Ivoire </a:t>
            </a:r>
            <a:r>
              <a:rPr lang="fr-FR" sz="2400" b="1" dirty="0" smtClean="0">
                <a:ea typeface="+mj-ea"/>
                <a:cs typeface="Aharoni" panose="02010803020104030203" pitchFamily="2" charset="-79"/>
              </a:rPr>
              <a:t>et du </a:t>
            </a:r>
            <a:r>
              <a:rPr lang="fr-FR" sz="2400" b="1" dirty="0" smtClean="0">
                <a:solidFill>
                  <a:schemeClr val="bg1"/>
                </a:solidFill>
                <a:ea typeface="+mj-ea"/>
                <a:cs typeface="Aharoni" panose="02010803020104030203" pitchFamily="2" charset="-79"/>
              </a:rPr>
              <a:t>Sénégal</a:t>
            </a:r>
            <a:r>
              <a:rPr lang="fr-FR" sz="2400" b="1" dirty="0" smtClean="0">
                <a:ea typeface="+mj-ea"/>
                <a:cs typeface="Aharoni" panose="02010803020104030203" pitchFamily="2" charset="-79"/>
              </a:rPr>
              <a:t> ; et pour les pays d’expression anglaise, du </a:t>
            </a:r>
            <a:r>
              <a:rPr lang="fr-FR" sz="2400" b="1" dirty="0" smtClean="0">
                <a:solidFill>
                  <a:schemeClr val="bg1"/>
                </a:solidFill>
                <a:ea typeface="+mj-ea"/>
                <a:cs typeface="Aharoni" panose="02010803020104030203" pitchFamily="2" charset="-79"/>
              </a:rPr>
              <a:t>Kenya</a:t>
            </a:r>
            <a:r>
              <a:rPr lang="fr-FR" sz="2400" b="1" dirty="0" smtClean="0">
                <a:ea typeface="+mj-ea"/>
                <a:cs typeface="Aharoni" panose="02010803020104030203" pitchFamily="2" charset="-79"/>
              </a:rPr>
              <a:t> et du </a:t>
            </a:r>
            <a:r>
              <a:rPr lang="fr-FR" sz="2400" b="1" dirty="0" smtClean="0">
                <a:solidFill>
                  <a:schemeClr val="bg1"/>
                </a:solidFill>
                <a:ea typeface="+mj-ea"/>
                <a:cs typeface="Aharoni" panose="02010803020104030203" pitchFamily="2" charset="-79"/>
              </a:rPr>
              <a:t>Ghana</a:t>
            </a:r>
            <a:r>
              <a:rPr lang="fr-FR" sz="2400" b="1" dirty="0" smtClean="0">
                <a:ea typeface="+mj-ea"/>
                <a:cs typeface="Aharoni" panose="02010803020104030203" pitchFamily="2" charset="-79"/>
              </a:rPr>
              <a:t>.</a:t>
            </a:r>
            <a:endParaRPr lang="fr-FR" sz="2000" dirty="0" smtClean="0"/>
          </a:p>
        </p:txBody>
      </p:sp>
      <p:pic>
        <p:nvPicPr>
          <p:cNvPr id="10" name="Image 9"/>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61444" y="3040901"/>
            <a:ext cx="6411730" cy="3222178"/>
          </a:xfrm>
          <a:prstGeom prst="rect">
            <a:avLst/>
          </a:prstGeom>
          <a:noFill/>
          <a:ln>
            <a:noFill/>
          </a:ln>
        </p:spPr>
      </p:pic>
      <p:sp>
        <p:nvSpPr>
          <p:cNvPr id="11" name="Rectangle 10"/>
          <p:cNvSpPr/>
          <p:nvPr/>
        </p:nvSpPr>
        <p:spPr>
          <a:xfrm>
            <a:off x="7765698" y="5057411"/>
            <a:ext cx="3248366" cy="1384995"/>
          </a:xfrm>
          <a:prstGeom prst="rect">
            <a:avLst/>
          </a:prstGeom>
          <a:solidFill>
            <a:schemeClr val="accent5">
              <a:lumMod val="40000"/>
              <a:lumOff val="60000"/>
            </a:schemeClr>
          </a:solidFill>
        </p:spPr>
        <p:txBody>
          <a:bodyPr wrap="square">
            <a:spAutoFit/>
          </a:bodyPr>
          <a:lstStyle/>
          <a:p>
            <a:pPr algn="ctr"/>
            <a:r>
              <a:rPr lang="fr-FR" sz="2800" b="1" dirty="0" smtClean="0">
                <a:solidFill>
                  <a:srgbClr val="C00000"/>
                </a:solidFill>
              </a:rPr>
              <a:t>Le </a:t>
            </a:r>
            <a:r>
              <a:rPr lang="fr-FR" sz="2800" b="1" dirty="0">
                <a:solidFill>
                  <a:srgbClr val="C00000"/>
                </a:solidFill>
              </a:rPr>
              <a:t>défi </a:t>
            </a:r>
            <a:r>
              <a:rPr lang="fr-FR" sz="2800" b="1" dirty="0"/>
              <a:t>: passer au </a:t>
            </a:r>
            <a:r>
              <a:rPr lang="fr-FR" sz="2800" b="1" dirty="0">
                <a:solidFill>
                  <a:schemeClr val="bg1"/>
                </a:solidFill>
              </a:rPr>
              <a:t>55e rang</a:t>
            </a:r>
            <a:r>
              <a:rPr lang="fr-FR" sz="2800" b="1" dirty="0"/>
              <a:t> </a:t>
            </a:r>
            <a:r>
              <a:rPr lang="fr-FR" sz="2800" b="1" dirty="0" smtClean="0"/>
              <a:t>mondial d’ici </a:t>
            </a:r>
            <a:r>
              <a:rPr lang="fr-FR" sz="2800" b="1" dirty="0"/>
              <a:t>à </a:t>
            </a:r>
            <a:r>
              <a:rPr lang="fr-FR" sz="2800" b="1" dirty="0">
                <a:solidFill>
                  <a:schemeClr val="bg1"/>
                </a:solidFill>
              </a:rPr>
              <a:t>2020</a:t>
            </a:r>
          </a:p>
        </p:txBody>
      </p:sp>
      <p:sp>
        <p:nvSpPr>
          <p:cNvPr id="9" name="Rectangle 8"/>
          <p:cNvSpPr/>
          <p:nvPr/>
        </p:nvSpPr>
        <p:spPr>
          <a:xfrm>
            <a:off x="7765698" y="3104239"/>
            <a:ext cx="3248366" cy="1815882"/>
          </a:xfrm>
          <a:prstGeom prst="rect">
            <a:avLst/>
          </a:prstGeom>
          <a:solidFill>
            <a:schemeClr val="accent4"/>
          </a:solidFill>
        </p:spPr>
        <p:txBody>
          <a:bodyPr wrap="square">
            <a:spAutoFit/>
          </a:bodyPr>
          <a:lstStyle/>
          <a:p>
            <a:pPr algn="ctr"/>
            <a:r>
              <a:rPr lang="fr-FR" sz="2800" b="1" dirty="0" smtClean="0"/>
              <a:t>Le </a:t>
            </a:r>
            <a:r>
              <a:rPr lang="fr-FR" sz="2800" b="1" dirty="0"/>
              <a:t>rang du Cameroun en 2018 est </a:t>
            </a:r>
            <a:r>
              <a:rPr lang="fr-FR" sz="2800" b="1" dirty="0">
                <a:solidFill>
                  <a:srgbClr val="C00000"/>
                </a:solidFill>
              </a:rPr>
              <a:t>163e </a:t>
            </a:r>
            <a:r>
              <a:rPr lang="fr-FR" sz="2800" b="1" dirty="0"/>
              <a:t> sur </a:t>
            </a:r>
            <a:r>
              <a:rPr lang="fr-FR" sz="2800" b="1" dirty="0" smtClean="0"/>
              <a:t>190</a:t>
            </a:r>
            <a:r>
              <a:rPr lang="fr-FR" sz="2800" b="1" dirty="0"/>
              <a:t> </a:t>
            </a:r>
            <a:r>
              <a:rPr lang="fr-FR" sz="2800" b="1" dirty="0" smtClean="0"/>
              <a:t>pays </a:t>
            </a:r>
            <a:endParaRPr lang="fr-FR" sz="2800" b="1" dirty="0"/>
          </a:p>
        </p:txBody>
      </p:sp>
      <p:sp>
        <p:nvSpPr>
          <p:cNvPr id="12" name="ZoneTexte 11"/>
          <p:cNvSpPr txBox="1"/>
          <p:nvPr/>
        </p:nvSpPr>
        <p:spPr>
          <a:xfrm>
            <a:off x="0" y="106650"/>
            <a:ext cx="5669280" cy="584775"/>
          </a:xfrm>
          <a:prstGeom prst="rect">
            <a:avLst/>
          </a:prstGeom>
          <a:solidFill>
            <a:schemeClr val="bg2">
              <a:lumMod val="50000"/>
            </a:schemeClr>
          </a:solidFill>
        </p:spPr>
        <p:txBody>
          <a:bodyPr wrap="square" rtlCol="0">
            <a:spAutoFit/>
          </a:bodyPr>
          <a:lstStyle/>
          <a:p>
            <a:r>
              <a:rPr lang="fr-FR" sz="3200" b="1" dirty="0" smtClean="0">
                <a:solidFill>
                  <a:schemeClr val="accent4"/>
                </a:solidFill>
              </a:rPr>
              <a:t>TEMPS 1 : LES CONSTATS </a:t>
            </a:r>
            <a:endParaRPr lang="fr-FR" sz="3200" b="1" dirty="0">
              <a:solidFill>
                <a:schemeClr val="accent4"/>
              </a:solidFill>
            </a:endParaRPr>
          </a:p>
        </p:txBody>
      </p:sp>
    </p:spTree>
    <p:extLst>
      <p:ext uri="{BB962C8B-B14F-4D97-AF65-F5344CB8AC3E}">
        <p14:creationId xmlns:p14="http://schemas.microsoft.com/office/powerpoint/2010/main" val="5595206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texte 2"/>
          <p:cNvSpPr txBox="1">
            <a:spLocks/>
          </p:cNvSpPr>
          <p:nvPr/>
        </p:nvSpPr>
        <p:spPr>
          <a:xfrm>
            <a:off x="468786" y="1771533"/>
            <a:ext cx="11548386" cy="55271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buFont typeface="+mj-lt"/>
              <a:buAutoNum type="arabicPeriod"/>
            </a:pPr>
            <a:r>
              <a:rPr lang="fr-FR" dirty="0" smtClean="0">
                <a:solidFill>
                  <a:schemeClr val="accent5"/>
                </a:solidFill>
              </a:rPr>
              <a:t>DOING BUSINESS NE COUVRE PAS DE NOMBREUX DOMAINES IMPORTANTS DE L’ENVIRONNEMENT DES AFFAIRES – CERTAINES DOMAINES </a:t>
            </a:r>
            <a:r>
              <a:rPr lang="fr-FR" dirty="0" smtClean="0">
                <a:solidFill>
                  <a:srgbClr val="C00000"/>
                </a:solidFill>
              </a:rPr>
              <a:t>IMPORTANTS</a:t>
            </a:r>
            <a:r>
              <a:rPr lang="fr-FR" dirty="0" smtClean="0">
                <a:solidFill>
                  <a:schemeClr val="accent5"/>
                </a:solidFill>
              </a:rPr>
              <a:t> DE REFORMES NE SONT PAS TRAITÉS</a:t>
            </a:r>
          </a:p>
          <a:p>
            <a:pPr marL="457200" indent="-457200" algn="just">
              <a:buFont typeface="+mj-lt"/>
              <a:buAutoNum type="arabicPeriod"/>
            </a:pPr>
            <a:r>
              <a:rPr lang="fr-FR" dirty="0" smtClean="0"/>
              <a:t>COLLECTE DES DONNEES AUPRES DES ACTEURS DE LA CHAINE DES AFFAIRES</a:t>
            </a:r>
          </a:p>
          <a:p>
            <a:pPr marL="514350" indent="-514350">
              <a:buFont typeface="+mj-lt"/>
              <a:buAutoNum type="arabicPeriod" startAt="3"/>
            </a:pPr>
            <a:r>
              <a:rPr lang="fr-FR" dirty="0">
                <a:solidFill>
                  <a:schemeClr val="accent5"/>
                </a:solidFill>
              </a:rPr>
              <a:t>IDENTIFICATION DE NOUVEAUX DOMAINES ISSUS DE LA DYNAMIQUE DES AFFAIRES ASSORTIS DE PROPOSITIONS D’ACTIONS </a:t>
            </a:r>
            <a:r>
              <a:rPr lang="fr-FR" dirty="0" smtClean="0">
                <a:solidFill>
                  <a:schemeClr val="accent5"/>
                </a:solidFill>
              </a:rPr>
              <a:t>STRATEGIQUES SUSCEPTIBLES DE SOUTENIR DES REFORMES STRUCTURELLES</a:t>
            </a:r>
            <a:endParaRPr lang="fr-FR" dirty="0">
              <a:solidFill>
                <a:schemeClr val="accent5"/>
              </a:solidFill>
            </a:endParaRPr>
          </a:p>
          <a:p>
            <a:pPr marL="514350" indent="-514350">
              <a:buFont typeface="+mj-lt"/>
              <a:buAutoNum type="arabicPeriod" startAt="3"/>
            </a:pPr>
            <a:r>
              <a:rPr lang="fr-FR" dirty="0" smtClean="0">
                <a:solidFill>
                  <a:srgbClr val="C00000"/>
                </a:solidFill>
              </a:rPr>
              <a:t>MISE EN PLACE D’UN SYSTÈME D’INFORMATION ET DE COMMUNICATION SOCIALE DES </a:t>
            </a:r>
            <a:r>
              <a:rPr lang="fr-FR" dirty="0">
                <a:solidFill>
                  <a:srgbClr val="C00000"/>
                </a:solidFill>
              </a:rPr>
              <a:t>REFORMES</a:t>
            </a:r>
            <a:endParaRPr lang="fr-FR" dirty="0" smtClean="0"/>
          </a:p>
          <a:p>
            <a:pPr marL="0" indent="0" algn="just">
              <a:buNone/>
            </a:pPr>
            <a:endParaRPr lang="fr-FR" dirty="0"/>
          </a:p>
          <a:p>
            <a:pPr marL="457200" indent="-457200" algn="just">
              <a:buFont typeface="+mj-lt"/>
              <a:buAutoNum type="arabicPeriod"/>
            </a:pPr>
            <a:endParaRPr lang="fr-FR" dirty="0" smtClean="0">
              <a:solidFill>
                <a:schemeClr val="accent5"/>
              </a:solidFill>
            </a:endParaRPr>
          </a:p>
        </p:txBody>
      </p:sp>
      <p:sp>
        <p:nvSpPr>
          <p:cNvPr id="7" name="Titre 6"/>
          <p:cNvSpPr>
            <a:spLocks noGrp="1"/>
          </p:cNvSpPr>
          <p:nvPr>
            <p:ph type="title"/>
          </p:nvPr>
        </p:nvSpPr>
        <p:spPr>
          <a:xfrm>
            <a:off x="985179" y="985775"/>
            <a:ext cx="10515600" cy="785758"/>
          </a:xfrm>
          <a:solidFill>
            <a:schemeClr val="accent3"/>
          </a:solidFill>
        </p:spPr>
        <p:txBody>
          <a:bodyPr>
            <a:noAutofit/>
          </a:bodyPr>
          <a:lstStyle/>
          <a:p>
            <a:pPr algn="ctr"/>
            <a:r>
              <a:rPr lang="fr-FR" sz="3200" b="1" dirty="0" smtClean="0">
                <a:solidFill>
                  <a:schemeClr val="bg1"/>
                </a:solidFill>
              </a:rPr>
              <a:t>UNE APPROCHE INCLUSIVE ET ENDOGÈNE D’ACCOMPAGNEMENT DE LA DYNAMIQUE DES AFFAIRES  </a:t>
            </a:r>
            <a:endParaRPr lang="fr-FR" sz="3200" b="1" dirty="0">
              <a:solidFill>
                <a:schemeClr val="bg1"/>
              </a:solidFill>
            </a:endParaRPr>
          </a:p>
        </p:txBody>
      </p:sp>
      <p:sp>
        <p:nvSpPr>
          <p:cNvPr id="5" name="ZoneTexte 4"/>
          <p:cNvSpPr txBox="1"/>
          <p:nvPr/>
        </p:nvSpPr>
        <p:spPr>
          <a:xfrm>
            <a:off x="0" y="106650"/>
            <a:ext cx="5669280" cy="584775"/>
          </a:xfrm>
          <a:prstGeom prst="rect">
            <a:avLst/>
          </a:prstGeom>
          <a:solidFill>
            <a:schemeClr val="bg2">
              <a:lumMod val="50000"/>
            </a:schemeClr>
          </a:solidFill>
        </p:spPr>
        <p:txBody>
          <a:bodyPr wrap="square" rtlCol="0">
            <a:spAutoFit/>
          </a:bodyPr>
          <a:lstStyle/>
          <a:p>
            <a:r>
              <a:rPr lang="fr-FR" sz="3200" b="1" dirty="0" smtClean="0">
                <a:solidFill>
                  <a:schemeClr val="accent4"/>
                </a:solidFill>
              </a:rPr>
              <a:t>TEMPS 2 : L’ETUDE  </a:t>
            </a:r>
            <a:endParaRPr lang="fr-FR" sz="3200" b="1" dirty="0">
              <a:solidFill>
                <a:schemeClr val="accent4"/>
              </a:solidFill>
            </a:endParaRPr>
          </a:p>
        </p:txBody>
      </p:sp>
    </p:spTree>
    <p:extLst>
      <p:ext uri="{BB962C8B-B14F-4D97-AF65-F5344CB8AC3E}">
        <p14:creationId xmlns:p14="http://schemas.microsoft.com/office/powerpoint/2010/main" val="24216973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e 5"/>
          <p:cNvGrpSpPr/>
          <p:nvPr/>
        </p:nvGrpSpPr>
        <p:grpSpPr>
          <a:xfrm>
            <a:off x="497070" y="718789"/>
            <a:ext cx="11390130" cy="5808435"/>
            <a:chOff x="-544758" y="276241"/>
            <a:chExt cx="11155582" cy="5808775"/>
          </a:xfrm>
        </p:grpSpPr>
        <p:sp>
          <p:nvSpPr>
            <p:cNvPr id="7" name="Rectangle à coins arrondis 6"/>
            <p:cNvSpPr/>
            <p:nvPr/>
          </p:nvSpPr>
          <p:spPr>
            <a:xfrm>
              <a:off x="-544758" y="5570806"/>
              <a:ext cx="3924887" cy="464869"/>
            </a:xfrm>
            <a:prstGeom prst="roundRect">
              <a:avLst/>
            </a:prstGeom>
            <a:solidFill>
              <a:schemeClr val="bg2"/>
            </a:solidFill>
            <a:ln w="19050" cap="flat" cmpd="sng" algn="ctr">
              <a:solidFill>
                <a:sysClr val="window" lastClr="FFFFFF"/>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2000" b="1">
                  <a:effectLst/>
                  <a:latin typeface="Calibri" panose="020F0502020204030204" pitchFamily="34" charset="0"/>
                  <a:ea typeface="Calibri" panose="020F0502020204030204" pitchFamily="34" charset="0"/>
                  <a:cs typeface="Times New Roman" panose="02020603050405020304" pitchFamily="18" charset="0"/>
                </a:rPr>
                <a:t>REGLEMENTATION DES AFFAIRES </a:t>
              </a:r>
              <a:endParaRPr lang="fr-FR">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à coins arrondis 7"/>
            <p:cNvSpPr/>
            <p:nvPr/>
          </p:nvSpPr>
          <p:spPr>
            <a:xfrm>
              <a:off x="5604791" y="5634214"/>
              <a:ext cx="5006033" cy="450802"/>
            </a:xfrm>
            <a:prstGeom prst="roundRect">
              <a:avLst/>
            </a:prstGeom>
            <a:solidFill>
              <a:schemeClr val="bg2"/>
            </a:solidFill>
            <a:ln w="19050" cap="flat" cmpd="sng" algn="ctr">
              <a:solidFill>
                <a:sysClr val="window" lastClr="FFFFFF"/>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PRATIQUES </a:t>
              </a: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INSTITUTIONNELLE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ET </a:t>
              </a: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ECONOMIQUE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DES AFFAIRES </a:t>
              </a:r>
              <a:endParaRPr lang="fr-FR"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Flèche à quatre pointes 8"/>
            <p:cNvSpPr/>
            <p:nvPr/>
          </p:nvSpPr>
          <p:spPr>
            <a:xfrm>
              <a:off x="4533309" y="3093728"/>
              <a:ext cx="1139190" cy="1666916"/>
            </a:xfrm>
            <a:prstGeom prst="quadArrow">
              <a:avLst/>
            </a:prstGeom>
            <a:solidFill>
              <a:schemeClr val="accent6"/>
            </a:solidFill>
            <a:ln w="12700" cap="flat" cmpd="sng" algn="ctr">
              <a:solidFill>
                <a:srgbClr val="5B9BD5">
                  <a:shade val="50000"/>
                </a:srgbClr>
              </a:solidFill>
              <a:prstDash val="sysDash"/>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10" name="Rectangle à coins arrondis 9"/>
            <p:cNvSpPr/>
            <p:nvPr/>
          </p:nvSpPr>
          <p:spPr>
            <a:xfrm>
              <a:off x="-217474" y="391005"/>
              <a:ext cx="3924300" cy="281305"/>
            </a:xfrm>
            <a:prstGeom prst="roundRect">
              <a:avLst/>
            </a:prstGeom>
            <a:noFill/>
            <a:ln w="19050" cap="flat" cmpd="sng" algn="ctr">
              <a:solidFill>
                <a:srgbClr val="FFC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2000" b="1" dirty="0">
                  <a:effectLst/>
                  <a:latin typeface="Calibri" panose="020F0502020204030204" pitchFamily="34" charset="0"/>
                  <a:ea typeface="Calibri" panose="020F0502020204030204" pitchFamily="34" charset="0"/>
                  <a:cs typeface="Times New Roman" panose="02020603050405020304" pitchFamily="18" charset="0"/>
                </a:rPr>
                <a:t>DOING BUSINESS </a:t>
              </a:r>
              <a:endParaRPr lang="fr-FR"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à coins arrondis 10"/>
            <p:cNvSpPr/>
            <p:nvPr/>
          </p:nvSpPr>
          <p:spPr>
            <a:xfrm>
              <a:off x="5604791" y="276241"/>
              <a:ext cx="4768215" cy="281354"/>
            </a:xfrm>
            <a:prstGeom prst="roundRect">
              <a:avLst/>
            </a:prstGeom>
            <a:noFill/>
            <a:ln w="19050" cap="flat" cmpd="sng" algn="ctr">
              <a:solidFill>
                <a:srgbClr val="FFC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2000" b="1" dirty="0">
                  <a:effectLst/>
                  <a:latin typeface="Calibri" panose="020F0502020204030204" pitchFamily="34" charset="0"/>
                  <a:ea typeface="Calibri" panose="020F0502020204030204" pitchFamily="34" charset="0"/>
                  <a:cs typeface="Times New Roman" panose="02020603050405020304" pitchFamily="18" charset="0"/>
                </a:rPr>
                <a:t>DOING BUSINESS IN AFRICA  </a:t>
              </a:r>
              <a:endParaRPr lang="fr-FR" dirty="0">
                <a:effectLst/>
                <a:latin typeface="Calibri" panose="020F0502020204030204" pitchFamily="34" charset="0"/>
                <a:ea typeface="Calibri" panose="020F0502020204030204" pitchFamily="34" charset="0"/>
                <a:cs typeface="Times New Roman" panose="02020603050405020304" pitchFamily="18" charset="0"/>
              </a:endParaRPr>
            </a:p>
          </p:txBody>
        </p:sp>
      </p:grpSp>
      <p:grpSp>
        <p:nvGrpSpPr>
          <p:cNvPr id="12" name="Groupe 11"/>
          <p:cNvGrpSpPr/>
          <p:nvPr/>
        </p:nvGrpSpPr>
        <p:grpSpPr>
          <a:xfrm>
            <a:off x="5394792" y="974191"/>
            <a:ext cx="6797208" cy="5077730"/>
            <a:chOff x="-54442" y="0"/>
            <a:chExt cx="6492963" cy="4712091"/>
          </a:xfrm>
        </p:grpSpPr>
        <p:grpSp>
          <p:nvGrpSpPr>
            <p:cNvPr id="13" name="Groupe 12"/>
            <p:cNvGrpSpPr/>
            <p:nvPr/>
          </p:nvGrpSpPr>
          <p:grpSpPr>
            <a:xfrm>
              <a:off x="-54442" y="0"/>
              <a:ext cx="6492963" cy="4712091"/>
              <a:chOff x="-54442" y="0"/>
              <a:chExt cx="6492963" cy="4712091"/>
            </a:xfrm>
          </p:grpSpPr>
          <p:grpSp>
            <p:nvGrpSpPr>
              <p:cNvPr id="15" name="Groupe 14"/>
              <p:cNvGrpSpPr/>
              <p:nvPr/>
            </p:nvGrpSpPr>
            <p:grpSpPr>
              <a:xfrm>
                <a:off x="1547446" y="0"/>
                <a:ext cx="4304518" cy="4712091"/>
                <a:chOff x="28136" y="0"/>
                <a:chExt cx="4304518" cy="4712091"/>
              </a:xfrm>
            </p:grpSpPr>
            <p:sp>
              <p:nvSpPr>
                <p:cNvPr id="20" name="Hexagone 19"/>
                <p:cNvSpPr/>
                <p:nvPr/>
              </p:nvSpPr>
              <p:spPr>
                <a:xfrm>
                  <a:off x="28136" y="801859"/>
                  <a:ext cx="1673860" cy="1546860"/>
                </a:xfrm>
                <a:prstGeom prst="hexagon">
                  <a:avLst/>
                </a:prstGeom>
                <a:solidFill>
                  <a:sysClr val="window" lastClr="FFFFFF"/>
                </a:solidFill>
                <a:ln w="12700" cap="flat" cmpd="sng" algn="ctr">
                  <a:solidFill>
                    <a:srgbClr val="A5A5A5"/>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200" b="1" dirty="0">
                      <a:effectLst/>
                      <a:latin typeface="Calibri" panose="020F0502020204030204" pitchFamily="34" charset="0"/>
                      <a:ea typeface="Calibri" panose="020F0502020204030204" pitchFamily="34" charset="0"/>
                      <a:cs typeface="Times New Roman" panose="02020603050405020304" pitchFamily="18" charset="0"/>
                    </a:rPr>
                    <a:t>REGULATION DES MARCHES </a:t>
                  </a:r>
                  <a:r>
                    <a:rPr lang="fr-FR" sz="1200" b="1" dirty="0">
                      <a:latin typeface="Calibri" panose="020F0502020204030204" pitchFamily="34" charset="0"/>
                      <a:ea typeface="Calibri" panose="020F0502020204030204" pitchFamily="34" charset="0"/>
                      <a:cs typeface="Times New Roman" panose="02020603050405020304" pitchFamily="18" charset="0"/>
                    </a:rPr>
                    <a:t>P</a:t>
                  </a:r>
                  <a:r>
                    <a:rPr lang="fr-FR" sz="1200" b="1" dirty="0" smtClean="0">
                      <a:effectLst/>
                      <a:latin typeface="Calibri" panose="020F0502020204030204" pitchFamily="34" charset="0"/>
                      <a:ea typeface="Calibri" panose="020F0502020204030204" pitchFamily="34" charset="0"/>
                      <a:cs typeface="Times New Roman" panose="02020603050405020304" pitchFamily="18" charset="0"/>
                    </a:rPr>
                    <a:t>UBLICS   </a:t>
                  </a:r>
                  <a:endParaRPr lang="fr-FR"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1" name="Hexagone 20"/>
                <p:cNvSpPr/>
                <p:nvPr/>
              </p:nvSpPr>
              <p:spPr>
                <a:xfrm>
                  <a:off x="28136" y="2391508"/>
                  <a:ext cx="1673860" cy="1546860"/>
                </a:xfrm>
                <a:prstGeom prst="hexagon">
                  <a:avLst/>
                </a:prstGeom>
                <a:solidFill>
                  <a:sysClr val="window" lastClr="FFFFFF"/>
                </a:solidFill>
                <a:ln w="12700" cap="flat" cmpd="sng" algn="ctr">
                  <a:solidFill>
                    <a:srgbClr val="A5A5A5"/>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200" b="1">
                      <a:effectLst/>
                      <a:latin typeface="Calibri" panose="020F0502020204030204" pitchFamily="34" charset="0"/>
                      <a:ea typeface="Calibri" panose="020F0502020204030204" pitchFamily="34" charset="0"/>
                      <a:cs typeface="Times New Roman" panose="02020603050405020304" pitchFamily="18" charset="0"/>
                    </a:rPr>
                    <a:t>INCLUSION ECONOMIQUE   </a:t>
                  </a:r>
                  <a:endParaRPr lang="fr-FR">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2" name="Hexagone 21"/>
                <p:cNvSpPr/>
                <p:nvPr/>
              </p:nvSpPr>
              <p:spPr>
                <a:xfrm>
                  <a:off x="1336431" y="0"/>
                  <a:ext cx="1673860" cy="1546860"/>
                </a:xfrm>
                <a:prstGeom prst="hexagon">
                  <a:avLst/>
                </a:prstGeom>
                <a:solidFill>
                  <a:sysClr val="window" lastClr="FFFFFF"/>
                </a:solidFill>
                <a:ln w="12700" cap="flat" cmpd="sng" algn="ctr">
                  <a:solidFill>
                    <a:srgbClr val="A5A5A5"/>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100" b="1" dirty="0">
                      <a:effectLst/>
                      <a:latin typeface="Calibri" panose="020F0502020204030204" pitchFamily="34" charset="0"/>
                      <a:ea typeface="Calibri" panose="020F0502020204030204" pitchFamily="34" charset="0"/>
                      <a:cs typeface="Times New Roman" panose="02020603050405020304" pitchFamily="18" charset="0"/>
                    </a:rPr>
                    <a:t>FINANCEMENT DES INVESTISSEMENTS</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3" name="Hexagone 22"/>
                <p:cNvSpPr/>
                <p:nvPr/>
              </p:nvSpPr>
              <p:spPr>
                <a:xfrm>
                  <a:off x="2658794" y="787791"/>
                  <a:ext cx="1673860" cy="1546860"/>
                </a:xfrm>
                <a:prstGeom prst="hexagon">
                  <a:avLst/>
                </a:prstGeom>
                <a:solidFill>
                  <a:sysClr val="window" lastClr="FFFFFF"/>
                </a:solidFill>
                <a:ln w="12700" cap="flat" cmpd="sng" algn="ctr">
                  <a:solidFill>
                    <a:srgbClr val="A5A5A5"/>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400" b="1">
                      <a:effectLst/>
                      <a:latin typeface="Calibri" panose="020F0502020204030204" pitchFamily="34" charset="0"/>
                      <a:ea typeface="Calibri" panose="020F0502020204030204" pitchFamily="34" charset="0"/>
                      <a:cs typeface="Times New Roman" panose="02020603050405020304" pitchFamily="18" charset="0"/>
                    </a:rPr>
                    <a:t>EFFICACITE BUDGETAIRE </a:t>
                  </a:r>
                  <a:endParaRPr lang="fr-FR" sz="20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4" name="Hexagone 23"/>
                <p:cNvSpPr/>
                <p:nvPr/>
              </p:nvSpPr>
              <p:spPr>
                <a:xfrm>
                  <a:off x="2658793" y="2377440"/>
                  <a:ext cx="1673860" cy="1546860"/>
                </a:xfrm>
                <a:prstGeom prst="hexagon">
                  <a:avLst/>
                </a:prstGeom>
                <a:solidFill>
                  <a:sysClr val="window" lastClr="FFFFFF"/>
                </a:solidFill>
                <a:ln w="12700" cap="flat" cmpd="sng" algn="ctr">
                  <a:solidFill>
                    <a:srgbClr val="A5A5A5"/>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200" b="1" dirty="0">
                      <a:effectLst/>
                      <a:latin typeface="Calibri" panose="020F0502020204030204" pitchFamily="34" charset="0"/>
                      <a:ea typeface="Calibri" panose="020F0502020204030204" pitchFamily="34" charset="0"/>
                      <a:cs typeface="Times New Roman" panose="02020603050405020304" pitchFamily="18" charset="0"/>
                    </a:rPr>
                    <a:t>RESPONSABILITE SOCIETALE DES ENTREPRISES  </a:t>
                  </a:r>
                  <a:endParaRPr lang="fr-FR"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Hexagone 24"/>
                <p:cNvSpPr/>
                <p:nvPr/>
              </p:nvSpPr>
              <p:spPr>
                <a:xfrm>
                  <a:off x="1364566" y="3165231"/>
                  <a:ext cx="1673860" cy="1546860"/>
                </a:xfrm>
                <a:prstGeom prst="hexagon">
                  <a:avLst/>
                </a:prstGeom>
                <a:solidFill>
                  <a:sysClr val="window" lastClr="FFFFFF"/>
                </a:solidFill>
                <a:ln w="12700" cap="flat" cmpd="sng" algn="ctr">
                  <a:solidFill>
                    <a:srgbClr val="A5A5A5"/>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200" b="1">
                      <a:effectLst/>
                      <a:latin typeface="Calibri" panose="020F0502020204030204" pitchFamily="34" charset="0"/>
                      <a:ea typeface="Calibri" panose="020F0502020204030204" pitchFamily="34" charset="0"/>
                      <a:cs typeface="Times New Roman" panose="02020603050405020304" pitchFamily="18" charset="0"/>
                    </a:rPr>
                    <a:t>PROPRIETE INTELLECTUELLE  </a:t>
                  </a:r>
                  <a:endParaRPr lang="fr-FR">
                    <a:effectLst/>
                    <a:latin typeface="Calibri" panose="020F0502020204030204" pitchFamily="34" charset="0"/>
                    <a:ea typeface="Calibri" panose="020F0502020204030204" pitchFamily="34" charset="0"/>
                    <a:cs typeface="Times New Roman" panose="02020603050405020304" pitchFamily="18" charset="0"/>
                  </a:endParaRPr>
                </a:p>
              </p:txBody>
            </p:sp>
          </p:grpSp>
          <p:grpSp>
            <p:nvGrpSpPr>
              <p:cNvPr id="16" name="Groupe 15"/>
              <p:cNvGrpSpPr/>
              <p:nvPr/>
            </p:nvGrpSpPr>
            <p:grpSpPr>
              <a:xfrm>
                <a:off x="-54442" y="323534"/>
                <a:ext cx="6492963" cy="4349676"/>
                <a:chOff x="-54442" y="42180"/>
                <a:chExt cx="6492963" cy="4349676"/>
              </a:xfrm>
            </p:grpSpPr>
            <p:sp>
              <p:nvSpPr>
                <p:cNvPr id="17" name="Rectangle à coins arrondis 16"/>
                <p:cNvSpPr/>
                <p:nvPr/>
              </p:nvSpPr>
              <p:spPr>
                <a:xfrm>
                  <a:off x="4403194" y="42180"/>
                  <a:ext cx="1547446" cy="323557"/>
                </a:xfrm>
                <a:prstGeom prst="roundRect">
                  <a:avLst/>
                </a:prstGeom>
                <a:no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600" i="1" dirty="0">
                      <a:solidFill>
                        <a:srgbClr val="4472C4"/>
                      </a:solidFill>
                      <a:effectLst/>
                      <a:latin typeface="Calibri" panose="020F0502020204030204" pitchFamily="34" charset="0"/>
                      <a:ea typeface="Calibri" panose="020F0502020204030204" pitchFamily="34" charset="0"/>
                      <a:cs typeface="Times New Roman" panose="02020603050405020304" pitchFamily="18" charset="0"/>
                    </a:rPr>
                    <a:t>Développement financier </a:t>
                  </a:r>
                  <a:endParaRPr lang="fr-FR"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Rectangle à coins arrondis 17"/>
                <p:cNvSpPr/>
                <p:nvPr/>
              </p:nvSpPr>
              <p:spPr>
                <a:xfrm>
                  <a:off x="4403187" y="3798276"/>
                  <a:ext cx="2035334" cy="593580"/>
                </a:xfrm>
                <a:prstGeom prst="roundRect">
                  <a:avLst/>
                </a:prstGeom>
                <a:no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600" i="1" dirty="0">
                      <a:solidFill>
                        <a:srgbClr val="4472C4"/>
                      </a:solidFill>
                      <a:effectLst/>
                      <a:latin typeface="Calibri" panose="020F0502020204030204" pitchFamily="34" charset="0"/>
                      <a:ea typeface="Calibri" panose="020F0502020204030204" pitchFamily="34" charset="0"/>
                      <a:cs typeface="Times New Roman" panose="02020603050405020304" pitchFamily="18" charset="0"/>
                    </a:rPr>
                    <a:t>Développement social </a:t>
                  </a:r>
                  <a:endParaRPr lang="fr-FR"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9" name="Rectangle à coins arrondis 18"/>
                <p:cNvSpPr/>
                <p:nvPr/>
              </p:nvSpPr>
              <p:spPr>
                <a:xfrm>
                  <a:off x="-54442" y="1201455"/>
                  <a:ext cx="1953385" cy="806031"/>
                </a:xfrm>
                <a:prstGeom prst="roundRect">
                  <a:avLst/>
                </a:prstGeom>
                <a:no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i="1" dirty="0">
                      <a:solidFill>
                        <a:srgbClr val="4472C4"/>
                      </a:solidFill>
                      <a:effectLst/>
                      <a:latin typeface="Calibri" panose="020F0502020204030204" pitchFamily="34" charset="0"/>
                      <a:ea typeface="Calibri" panose="020F0502020204030204" pitchFamily="34" charset="0"/>
                      <a:cs typeface="Times New Roman" panose="02020603050405020304" pitchFamily="18" charset="0"/>
                    </a:rPr>
                    <a:t>Développement structurel et environnemental</a:t>
                  </a:r>
                  <a:endParaRPr lang="fr-FR" sz="2400" dirty="0">
                    <a:effectLst/>
                    <a:latin typeface="Calibri" panose="020F0502020204030204" pitchFamily="34" charset="0"/>
                    <a:ea typeface="Calibri" panose="020F0502020204030204" pitchFamily="34" charset="0"/>
                    <a:cs typeface="Times New Roman" panose="02020603050405020304" pitchFamily="18" charset="0"/>
                  </a:endParaRPr>
                </a:p>
              </p:txBody>
            </p:sp>
          </p:grpSp>
        </p:grpSp>
        <p:sp>
          <p:nvSpPr>
            <p:cNvPr id="14" name="Hexagone 13"/>
            <p:cNvSpPr/>
            <p:nvPr/>
          </p:nvSpPr>
          <p:spPr>
            <a:xfrm>
              <a:off x="2869809" y="1589649"/>
              <a:ext cx="1673766" cy="1546732"/>
            </a:xfrm>
            <a:prstGeom prst="hexagon">
              <a:avLst/>
            </a:prstGeom>
            <a:solidFill>
              <a:srgbClr val="FFC00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0"/>
                </a:spcAft>
              </a:pPr>
              <a:r>
                <a:rPr lang="fr-FR" sz="1100" b="1" dirty="0">
                  <a:effectLst/>
                  <a:latin typeface="Calibri" panose="020F0502020204030204" pitchFamily="34" charset="0"/>
                  <a:ea typeface="Calibri" panose="020F0502020204030204" pitchFamily="34" charset="0"/>
                  <a:cs typeface="Times New Roman" panose="02020603050405020304" pitchFamily="18" charset="0"/>
                </a:rPr>
                <a:t>ETAT </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fr-FR" sz="1100" b="1" dirty="0">
                  <a:effectLst/>
                  <a:latin typeface="Calibri" panose="020F0502020204030204" pitchFamily="34" charset="0"/>
                  <a:ea typeface="Calibri" panose="020F0502020204030204" pitchFamily="34" charset="0"/>
                  <a:cs typeface="Times New Roman" panose="02020603050405020304" pitchFamily="18" charset="0"/>
                </a:rPr>
                <a:t>ADMINISTRATIONS PUBLIQUES </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fr-FR" sz="1100" b="1" dirty="0">
                  <a:effectLst/>
                  <a:latin typeface="Calibri" panose="020F0502020204030204" pitchFamily="34" charset="0"/>
                  <a:ea typeface="Calibri" panose="020F0502020204030204" pitchFamily="34" charset="0"/>
                  <a:cs typeface="Times New Roman" panose="02020603050405020304" pitchFamily="18" charset="0"/>
                </a:rPr>
                <a:t>ENTREPRISES </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fr-FR" sz="1100" b="1" dirty="0">
                  <a:effectLst/>
                  <a:latin typeface="Calibri" panose="020F0502020204030204" pitchFamily="34" charset="0"/>
                  <a:ea typeface="Calibri" panose="020F0502020204030204" pitchFamily="34" charset="0"/>
                  <a:cs typeface="Times New Roman" panose="02020603050405020304" pitchFamily="18" charset="0"/>
                </a:rPr>
                <a:t>ORGANISATIONS SOCIALES </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fr-FR" sz="1100" b="1" dirty="0">
                  <a:effectLst/>
                  <a:latin typeface="Calibri" panose="020F0502020204030204" pitchFamily="34" charset="0"/>
                  <a:ea typeface="Calibri" panose="020F0502020204030204" pitchFamily="34" charset="0"/>
                  <a:cs typeface="Times New Roman" panose="02020603050405020304" pitchFamily="18" charset="0"/>
                </a:rPr>
                <a:t>START-UPS</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p:txBody>
        </p:sp>
      </p:grpSp>
      <p:graphicFrame>
        <p:nvGraphicFramePr>
          <p:cNvPr id="3" name="Tableau 2"/>
          <p:cNvGraphicFramePr>
            <a:graphicFrameLocks noGrp="1"/>
          </p:cNvGraphicFramePr>
          <p:nvPr>
            <p:extLst>
              <p:ext uri="{D42A27DB-BD31-4B8C-83A1-F6EECF244321}">
                <p14:modId xmlns:p14="http://schemas.microsoft.com/office/powerpoint/2010/main" val="2210320482"/>
              </p:ext>
            </p:extLst>
          </p:nvPr>
        </p:nvGraphicFramePr>
        <p:xfrm>
          <a:off x="203308" y="1923803"/>
          <a:ext cx="5186101" cy="3587496"/>
        </p:xfrm>
        <a:graphic>
          <a:graphicData uri="http://schemas.openxmlformats.org/drawingml/2006/table">
            <a:tbl>
              <a:tblPr firstRow="1" firstCol="1" bandRow="1"/>
              <a:tblGrid>
                <a:gridCol w="5186101"/>
              </a:tblGrid>
              <a:tr h="0">
                <a:tc>
                  <a:txBody>
                    <a:bodyPr/>
                    <a:lstStyle/>
                    <a:p>
                      <a:pPr algn="ctr">
                        <a:lnSpc>
                          <a:spcPct val="107000"/>
                        </a:lnSpc>
                        <a:spcAft>
                          <a:spcPts val="0"/>
                        </a:spcAft>
                      </a:pPr>
                      <a:r>
                        <a:rPr lang="fr-FR" sz="2000" b="1" dirty="0">
                          <a:effectLst/>
                          <a:latin typeface="Calibri" panose="020F0502020204030204" pitchFamily="34" charset="0"/>
                          <a:ea typeface="Calibri" panose="020F0502020204030204" pitchFamily="34" charset="0"/>
                          <a:cs typeface="Times New Roman" panose="02020603050405020304" pitchFamily="18" charset="0"/>
                        </a:rPr>
                        <a:t>CREATION D’ENTREPRISE</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a:noFill/>
                    </a:lnT>
                    <a:lnB>
                      <a:noFill/>
                    </a:lnB>
                  </a:tcPr>
                </a:tc>
              </a:tr>
              <a:tr h="0">
                <a:tc>
                  <a:txBody>
                    <a:bodyPr/>
                    <a:lstStyle/>
                    <a:p>
                      <a:pPr algn="ctr">
                        <a:lnSpc>
                          <a:spcPct val="107000"/>
                        </a:lnSpc>
                        <a:spcAft>
                          <a:spcPts val="0"/>
                        </a:spcAft>
                      </a:pPr>
                      <a:r>
                        <a:rPr lang="fr-FR" sz="2000" b="1" dirty="0">
                          <a:effectLst/>
                          <a:latin typeface="Calibri" panose="020F0502020204030204" pitchFamily="34" charset="0"/>
                          <a:ea typeface="Calibri" panose="020F0502020204030204" pitchFamily="34" charset="0"/>
                          <a:cs typeface="Times New Roman" panose="02020603050405020304" pitchFamily="18" charset="0"/>
                        </a:rPr>
                        <a:t>OBTENTION DU PERMIS DE CONSTRUIRE</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a:noFill/>
                    </a:lnT>
                    <a:lnB>
                      <a:noFill/>
                    </a:lnB>
                    <a:solidFill>
                      <a:srgbClr val="F2F2F2"/>
                    </a:solidFill>
                  </a:tcPr>
                </a:tc>
              </a:tr>
              <a:tr h="0">
                <a:tc>
                  <a:txBody>
                    <a:bodyPr/>
                    <a:lstStyle/>
                    <a:p>
                      <a:pPr algn="ctr">
                        <a:lnSpc>
                          <a:spcPct val="107000"/>
                        </a:lnSpc>
                        <a:spcAft>
                          <a:spcPts val="0"/>
                        </a:spcAft>
                      </a:pPr>
                      <a:r>
                        <a:rPr lang="fr-FR" sz="2000" b="1">
                          <a:effectLst/>
                          <a:latin typeface="Calibri" panose="020F0502020204030204" pitchFamily="34" charset="0"/>
                          <a:ea typeface="Calibri" panose="020F0502020204030204" pitchFamily="34" charset="0"/>
                          <a:cs typeface="Times New Roman" panose="02020603050405020304" pitchFamily="18" charset="0"/>
                        </a:rPr>
                        <a:t>RACCORDEMENT A L’ELECTRICITE</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a:noFill/>
                    </a:lnT>
                    <a:lnB>
                      <a:noFill/>
                    </a:lnB>
                  </a:tcPr>
                </a:tc>
              </a:tr>
              <a:tr h="0">
                <a:tc>
                  <a:txBody>
                    <a:bodyPr/>
                    <a:lstStyle/>
                    <a:p>
                      <a:pPr algn="ctr">
                        <a:lnSpc>
                          <a:spcPct val="107000"/>
                        </a:lnSpc>
                        <a:spcAft>
                          <a:spcPts val="0"/>
                        </a:spcAft>
                      </a:pPr>
                      <a:r>
                        <a:rPr lang="fr-FR" sz="2000" b="1">
                          <a:effectLst/>
                          <a:latin typeface="Calibri" panose="020F0502020204030204" pitchFamily="34" charset="0"/>
                          <a:ea typeface="Calibri" panose="020F0502020204030204" pitchFamily="34" charset="0"/>
                          <a:cs typeface="Times New Roman" panose="02020603050405020304" pitchFamily="18" charset="0"/>
                        </a:rPr>
                        <a:t>TRANSFERT DE PROPRIETE</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a:noFill/>
                    </a:lnT>
                    <a:lnB>
                      <a:noFill/>
                    </a:lnB>
                    <a:solidFill>
                      <a:srgbClr val="F2F2F2"/>
                    </a:solidFill>
                  </a:tcPr>
                </a:tc>
              </a:tr>
              <a:tr h="0">
                <a:tc>
                  <a:txBody>
                    <a:bodyPr/>
                    <a:lstStyle/>
                    <a:p>
                      <a:pPr algn="ctr">
                        <a:lnSpc>
                          <a:spcPct val="107000"/>
                        </a:lnSpc>
                        <a:spcAft>
                          <a:spcPts val="0"/>
                        </a:spcAft>
                      </a:pPr>
                      <a:r>
                        <a:rPr lang="fr-FR" sz="2000" b="1">
                          <a:effectLst/>
                          <a:latin typeface="Calibri" panose="020F0502020204030204" pitchFamily="34" charset="0"/>
                          <a:ea typeface="Calibri" panose="020F0502020204030204" pitchFamily="34" charset="0"/>
                          <a:cs typeface="Times New Roman" panose="02020603050405020304" pitchFamily="18" charset="0"/>
                        </a:rPr>
                        <a:t>OBTENTION DE PRETS</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a:noFill/>
                    </a:lnT>
                    <a:lnB>
                      <a:noFill/>
                    </a:lnB>
                  </a:tcPr>
                </a:tc>
              </a:tr>
              <a:tr h="0">
                <a:tc>
                  <a:txBody>
                    <a:bodyPr/>
                    <a:lstStyle/>
                    <a:p>
                      <a:pPr algn="ctr">
                        <a:lnSpc>
                          <a:spcPct val="107000"/>
                        </a:lnSpc>
                        <a:spcAft>
                          <a:spcPts val="0"/>
                        </a:spcAft>
                      </a:pPr>
                      <a:r>
                        <a:rPr lang="fr-FR" sz="2000" b="1">
                          <a:effectLst/>
                          <a:latin typeface="Calibri" panose="020F0502020204030204" pitchFamily="34" charset="0"/>
                          <a:ea typeface="Calibri" panose="020F0502020204030204" pitchFamily="34" charset="0"/>
                          <a:cs typeface="Times New Roman" panose="02020603050405020304" pitchFamily="18" charset="0"/>
                        </a:rPr>
                        <a:t>PROTECTION DES INVESTISSEURS MINORITAIRES</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a:noFill/>
                    </a:lnT>
                    <a:lnB>
                      <a:noFill/>
                    </a:lnB>
                    <a:solidFill>
                      <a:srgbClr val="F2F2F2"/>
                    </a:solidFill>
                  </a:tcPr>
                </a:tc>
              </a:tr>
              <a:tr h="0">
                <a:tc>
                  <a:txBody>
                    <a:bodyPr/>
                    <a:lstStyle/>
                    <a:p>
                      <a:pPr algn="ctr">
                        <a:lnSpc>
                          <a:spcPct val="107000"/>
                        </a:lnSpc>
                        <a:spcAft>
                          <a:spcPts val="0"/>
                        </a:spcAft>
                      </a:pPr>
                      <a:r>
                        <a:rPr lang="fr-FR" sz="2000" b="1">
                          <a:effectLst/>
                          <a:latin typeface="Calibri" panose="020F0502020204030204" pitchFamily="34" charset="0"/>
                          <a:ea typeface="Calibri" panose="020F0502020204030204" pitchFamily="34" charset="0"/>
                          <a:cs typeface="Times New Roman" panose="02020603050405020304" pitchFamily="18" charset="0"/>
                        </a:rPr>
                        <a:t>PAIEMENT DES IMPOTS ET TAXES</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a:noFill/>
                    </a:lnT>
                    <a:lnB>
                      <a:noFill/>
                    </a:lnB>
                  </a:tcPr>
                </a:tc>
              </a:tr>
              <a:tr h="0">
                <a:tc>
                  <a:txBody>
                    <a:bodyPr/>
                    <a:lstStyle/>
                    <a:p>
                      <a:pPr algn="ctr">
                        <a:lnSpc>
                          <a:spcPct val="107000"/>
                        </a:lnSpc>
                        <a:spcAft>
                          <a:spcPts val="0"/>
                        </a:spcAft>
                      </a:pPr>
                      <a:r>
                        <a:rPr lang="fr-FR" sz="2000" b="1">
                          <a:effectLst/>
                          <a:latin typeface="Calibri" panose="020F0502020204030204" pitchFamily="34" charset="0"/>
                          <a:ea typeface="Calibri" panose="020F0502020204030204" pitchFamily="34" charset="0"/>
                          <a:cs typeface="Times New Roman" panose="02020603050405020304" pitchFamily="18" charset="0"/>
                        </a:rPr>
                        <a:t>COMMERCE TRANSFRONTALIER</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a:noFill/>
                    </a:lnT>
                    <a:lnB>
                      <a:noFill/>
                    </a:lnB>
                    <a:solidFill>
                      <a:srgbClr val="F2F2F2"/>
                    </a:solidFill>
                  </a:tcPr>
                </a:tc>
              </a:tr>
              <a:tr h="0">
                <a:tc>
                  <a:txBody>
                    <a:bodyPr/>
                    <a:lstStyle/>
                    <a:p>
                      <a:pPr algn="ctr">
                        <a:lnSpc>
                          <a:spcPct val="107000"/>
                        </a:lnSpc>
                        <a:spcAft>
                          <a:spcPts val="0"/>
                        </a:spcAft>
                      </a:pPr>
                      <a:r>
                        <a:rPr lang="fr-FR" sz="2000" b="1">
                          <a:effectLst/>
                          <a:latin typeface="Calibri" panose="020F0502020204030204" pitchFamily="34" charset="0"/>
                          <a:ea typeface="Calibri" panose="020F0502020204030204" pitchFamily="34" charset="0"/>
                          <a:cs typeface="Times New Roman" panose="02020603050405020304" pitchFamily="18" charset="0"/>
                        </a:rPr>
                        <a:t>EXECUTION DES CONTRATS</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a:noFill/>
                    </a:lnT>
                    <a:lnB>
                      <a:noFill/>
                    </a:lnB>
                  </a:tcPr>
                </a:tc>
              </a:tr>
              <a:tr h="0">
                <a:tc>
                  <a:txBody>
                    <a:bodyPr/>
                    <a:lstStyle/>
                    <a:p>
                      <a:pPr algn="ctr">
                        <a:lnSpc>
                          <a:spcPct val="107000"/>
                        </a:lnSpc>
                        <a:spcAft>
                          <a:spcPts val="0"/>
                        </a:spcAft>
                      </a:pPr>
                      <a:r>
                        <a:rPr lang="fr-FR" sz="2000" b="1" dirty="0">
                          <a:effectLst/>
                          <a:latin typeface="Calibri" panose="020F0502020204030204" pitchFamily="34" charset="0"/>
                          <a:ea typeface="Calibri" panose="020F0502020204030204" pitchFamily="34" charset="0"/>
                          <a:cs typeface="Times New Roman" panose="02020603050405020304" pitchFamily="18" charset="0"/>
                        </a:rPr>
                        <a:t>REGLEMENT DE L’INSOLVABILITE</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a:noFill/>
                    </a:lnT>
                    <a:lnB>
                      <a:noFill/>
                    </a:lnB>
                    <a:solidFill>
                      <a:srgbClr val="F2F2F2"/>
                    </a:solidFill>
                  </a:tcPr>
                </a:tc>
              </a:tr>
            </a:tbl>
          </a:graphicData>
        </a:graphic>
      </p:graphicFrame>
      <p:sp>
        <p:nvSpPr>
          <p:cNvPr id="26" name="ZoneTexte 25"/>
          <p:cNvSpPr txBox="1"/>
          <p:nvPr/>
        </p:nvSpPr>
        <p:spPr>
          <a:xfrm>
            <a:off x="0" y="106650"/>
            <a:ext cx="5669280" cy="584775"/>
          </a:xfrm>
          <a:prstGeom prst="rect">
            <a:avLst/>
          </a:prstGeom>
          <a:solidFill>
            <a:schemeClr val="bg2">
              <a:lumMod val="50000"/>
            </a:schemeClr>
          </a:solidFill>
        </p:spPr>
        <p:txBody>
          <a:bodyPr wrap="square" rtlCol="0">
            <a:spAutoFit/>
          </a:bodyPr>
          <a:lstStyle/>
          <a:p>
            <a:r>
              <a:rPr lang="fr-FR" sz="3200" b="1" dirty="0" smtClean="0">
                <a:solidFill>
                  <a:schemeClr val="accent4"/>
                </a:solidFill>
              </a:rPr>
              <a:t>TEMPS 2 : L’ETUDE  </a:t>
            </a:r>
            <a:endParaRPr lang="fr-FR" sz="3200" b="1" dirty="0">
              <a:solidFill>
                <a:schemeClr val="accent4"/>
              </a:solidFill>
            </a:endParaRPr>
          </a:p>
        </p:txBody>
      </p:sp>
    </p:spTree>
    <p:extLst>
      <p:ext uri="{BB962C8B-B14F-4D97-AF65-F5344CB8AC3E}">
        <p14:creationId xmlns:p14="http://schemas.microsoft.com/office/powerpoint/2010/main" val="9437748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46824" y="2301489"/>
            <a:ext cx="10644997" cy="4281878"/>
          </a:xfrm>
        </p:spPr>
        <p:txBody>
          <a:bodyPr>
            <a:normAutofit fontScale="85000" lnSpcReduction="20000"/>
          </a:bodyPr>
          <a:lstStyle/>
          <a:p>
            <a:pPr marL="0" indent="0">
              <a:buNone/>
            </a:pPr>
            <a:endParaRPr lang="fr-FR" sz="800" b="1" dirty="0" smtClean="0"/>
          </a:p>
          <a:p>
            <a:pPr marL="0" indent="0">
              <a:buNone/>
            </a:pPr>
            <a:r>
              <a:rPr lang="fr-FR" b="1" dirty="0"/>
              <a:t>IL </a:t>
            </a:r>
            <a:r>
              <a:rPr lang="fr-FR" b="1" dirty="0" smtClean="0"/>
              <a:t>REPOSERAIT SUR : </a:t>
            </a:r>
            <a:endParaRPr lang="fr-FR" b="1" dirty="0"/>
          </a:p>
          <a:p>
            <a:pPr marL="0" indent="0">
              <a:buNone/>
            </a:pPr>
            <a:endParaRPr lang="fr-FR" sz="800" b="1" dirty="0" smtClean="0"/>
          </a:p>
          <a:p>
            <a:pPr marL="514350" indent="-514350">
              <a:buFont typeface="+mj-lt"/>
              <a:buAutoNum type="arabicPeriod"/>
            </a:pPr>
            <a:r>
              <a:rPr lang="fr-FR" b="1" dirty="0" smtClean="0">
                <a:solidFill>
                  <a:srgbClr val="C00000"/>
                </a:solidFill>
              </a:rPr>
              <a:t>VALIDATION DES SIX (6) NOUVEAUX DOMAINES DBA 2018 : Complémentaire </a:t>
            </a:r>
            <a:r>
              <a:rPr lang="fr-FR" b="1" dirty="0" smtClean="0"/>
              <a:t>DES 10 DOMAINES DB (SUSCEPTIBLES D’ÉVOLUER) POUR TENIR COMPTE DE NOTRE ENVIRONNEMENT SPECIFIQUE DES AFFAIRES (l’esprit des lois, de Montesquieu) </a:t>
            </a:r>
          </a:p>
          <a:p>
            <a:pPr>
              <a:buFont typeface="+mj-lt"/>
              <a:buAutoNum type="arabicPeriod"/>
            </a:pPr>
            <a:endParaRPr lang="fr-FR" sz="800" dirty="0" smtClean="0"/>
          </a:p>
          <a:p>
            <a:pPr marL="514350" indent="-514350">
              <a:buFont typeface="+mj-lt"/>
              <a:buAutoNum type="arabicPeriod"/>
            </a:pPr>
            <a:r>
              <a:rPr lang="fr-FR" b="1" dirty="0" smtClean="0">
                <a:solidFill>
                  <a:srgbClr val="C00000"/>
                </a:solidFill>
              </a:rPr>
              <a:t>PROFILAGE DES RECOMMANDATIONS RATTACHÉES </a:t>
            </a:r>
            <a:r>
              <a:rPr lang="fr-FR" b="1" dirty="0" smtClean="0"/>
              <a:t>AUX DOMAINES DOING BUSINESS ET ADRESSEES A CHAQUE ACTEUR SPECIFIQUEMENT </a:t>
            </a:r>
          </a:p>
          <a:p>
            <a:pPr>
              <a:buFont typeface="+mj-lt"/>
              <a:buAutoNum type="arabicPeriod"/>
            </a:pPr>
            <a:endParaRPr lang="fr-FR" sz="800" dirty="0" smtClean="0"/>
          </a:p>
          <a:p>
            <a:pPr marL="514350" indent="-514350">
              <a:buFont typeface="+mj-lt"/>
              <a:buAutoNum type="arabicPeriod"/>
            </a:pPr>
            <a:r>
              <a:rPr lang="fr-FR" b="1" dirty="0" smtClean="0">
                <a:solidFill>
                  <a:srgbClr val="C00000"/>
                </a:solidFill>
              </a:rPr>
              <a:t>L’ADOPTION DU PLAN D’ACTIONS STRATEGIQUE FONDÉ </a:t>
            </a:r>
            <a:r>
              <a:rPr lang="fr-FR" b="1" dirty="0" smtClean="0"/>
              <a:t>SUR L’INCLUSION DE TOUTES LES PARTIES ET LE CIBLAGE DES RECOMMANDATIONS SPÉCIFIQUES ISSUES DU TERRAIN, ET SUSCEPTIBLES D’ALIMENTER DES PLANS DE RÉFORMES (</a:t>
            </a:r>
            <a:r>
              <a:rPr lang="fr-FR" b="1" dirty="0" smtClean="0">
                <a:solidFill>
                  <a:srgbClr val="FF0000"/>
                </a:solidFill>
              </a:rPr>
              <a:t>EFFICIENCE, SÉCURITÉ, COMPÉTITIVITÉ</a:t>
            </a:r>
            <a:r>
              <a:rPr lang="fr-FR" b="1" dirty="0" smtClean="0"/>
              <a:t>)</a:t>
            </a:r>
          </a:p>
          <a:p>
            <a:pPr marL="0" indent="0">
              <a:buNone/>
            </a:pPr>
            <a:endParaRPr lang="fr-FR" dirty="0"/>
          </a:p>
        </p:txBody>
      </p:sp>
      <p:sp>
        <p:nvSpPr>
          <p:cNvPr id="4" name="Titre 6"/>
          <p:cNvSpPr txBox="1">
            <a:spLocks/>
          </p:cNvSpPr>
          <p:nvPr/>
        </p:nvSpPr>
        <p:spPr>
          <a:xfrm>
            <a:off x="846824" y="1231441"/>
            <a:ext cx="10515600" cy="842662"/>
          </a:xfrm>
          <a:prstGeom prst="rect">
            <a:avLst/>
          </a:prstGeom>
          <a:solidFill>
            <a:schemeClr val="accent4"/>
          </a:solidFill>
        </p:spPr>
        <p:txBody>
          <a:bodyPr vert="horz" lIns="91440" tIns="45720" rIns="91440" bIns="45720" rtlCol="0" anchor="ctr">
            <a:normAutofit fontScale="77500" lnSpcReduction="20000"/>
          </a:bodyPr>
          <a:lstStyle>
            <a:lvl1pPr algn="ctr">
              <a:lnSpc>
                <a:spcPct val="90000"/>
              </a:lnSpc>
              <a:spcBef>
                <a:spcPct val="0"/>
              </a:spcBef>
              <a:buNone/>
              <a:defRPr sz="4400" b="1">
                <a:solidFill>
                  <a:schemeClr val="bg1"/>
                </a:solidFill>
                <a:latin typeface="+mj-lt"/>
                <a:ea typeface="+mj-ea"/>
                <a:cs typeface="+mj-cs"/>
              </a:defRPr>
            </a:lvl1pPr>
          </a:lstStyle>
          <a:p>
            <a:r>
              <a:rPr lang="fr-FR" dirty="0" smtClean="0"/>
              <a:t>VALIDATION D’UN RÉFÉRENTIEL INCLUSIF ET CONSENSUEL</a:t>
            </a:r>
            <a:endParaRPr lang="fr-FR" dirty="0"/>
          </a:p>
        </p:txBody>
      </p:sp>
      <p:sp>
        <p:nvSpPr>
          <p:cNvPr id="5" name="ZoneTexte 4"/>
          <p:cNvSpPr txBox="1"/>
          <p:nvPr/>
        </p:nvSpPr>
        <p:spPr>
          <a:xfrm>
            <a:off x="0" y="106650"/>
            <a:ext cx="5669280" cy="584775"/>
          </a:xfrm>
          <a:prstGeom prst="rect">
            <a:avLst/>
          </a:prstGeom>
          <a:solidFill>
            <a:schemeClr val="bg2">
              <a:lumMod val="50000"/>
            </a:schemeClr>
          </a:solidFill>
        </p:spPr>
        <p:txBody>
          <a:bodyPr wrap="square" rtlCol="0">
            <a:spAutoFit/>
          </a:bodyPr>
          <a:lstStyle/>
          <a:p>
            <a:r>
              <a:rPr lang="fr-FR" sz="3200" b="1" dirty="0" smtClean="0">
                <a:solidFill>
                  <a:schemeClr val="accent4"/>
                </a:solidFill>
              </a:rPr>
              <a:t>TEMPS 2 : L’ETUDE  </a:t>
            </a:r>
            <a:endParaRPr lang="fr-FR" sz="3200" b="1" dirty="0">
              <a:solidFill>
                <a:schemeClr val="accent4"/>
              </a:solidFill>
            </a:endParaRPr>
          </a:p>
        </p:txBody>
      </p:sp>
    </p:spTree>
    <p:extLst>
      <p:ext uri="{BB962C8B-B14F-4D97-AF65-F5344CB8AC3E}">
        <p14:creationId xmlns:p14="http://schemas.microsoft.com/office/powerpoint/2010/main" val="325430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noChangeArrowheads="1"/>
          </p:cNvSpPr>
          <p:nvPr>
            <p:ph type="title"/>
          </p:nvPr>
        </p:nvSpPr>
        <p:spPr bwMode="auto">
          <a:xfrm>
            <a:off x="0" y="1992212"/>
            <a:ext cx="12192000" cy="2852737"/>
          </a:xfrm>
          <a:prstGeom prst="rect">
            <a:avLst/>
          </a:prstGeom>
          <a:solidFill>
            <a:schemeClr val="accent5">
              <a:lumMod val="100000"/>
              <a:lumOff val="0"/>
            </a:schemeClr>
          </a:solidFill>
          <a:ln w="3175">
            <a:solidFill>
              <a:schemeClr val="bg2">
                <a:lumMod val="90000"/>
                <a:lumOff val="0"/>
              </a:schemeClr>
            </a:solidFill>
            <a:miter lim="800000"/>
            <a:headEnd/>
            <a:tailEnd/>
          </a:ln>
        </p:spPr>
        <p:txBody>
          <a:bodyPr rot="0" vert="horz" wrap="square" lIns="91440" tIns="45720" rIns="91440" bIns="45720" anchor="t" anchorCtr="0" upright="1">
            <a:noAutofit/>
          </a:bodyPr>
          <a:lstStyle/>
          <a:p>
            <a:pPr>
              <a:lnSpc>
                <a:spcPct val="107000"/>
              </a:lnSpc>
              <a:spcAft>
                <a:spcPts val="0"/>
              </a:spcAft>
            </a:pPr>
            <a:r>
              <a:rPr lang="fr-FR" sz="2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a:p>
            <a:pPr marL="1069975">
              <a:lnSpc>
                <a:spcPct val="107000"/>
              </a:lnSpc>
              <a:spcAft>
                <a:spcPts val="0"/>
              </a:spcAft>
            </a:pPr>
            <a:r>
              <a:rPr lang="fr-FR" sz="2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CREATION D’ENTREPRISE</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a:p>
            <a:pPr marL="1069975">
              <a:lnSpc>
                <a:spcPct val="107000"/>
              </a:lnSpc>
              <a:spcAft>
                <a:spcPts val="0"/>
              </a:spcAft>
            </a:pPr>
            <a:r>
              <a:rPr lang="fr-FR" sz="2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Score du </a:t>
            </a: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Cameroun</a:t>
            </a:r>
            <a:r>
              <a:rPr lang="fr-FR" sz="2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 </a:t>
            </a:r>
            <a:r>
              <a:rPr lang="fr-FR"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82,39</a:t>
            </a:r>
            <a:endParaRPr lang="fr-FR" sz="36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1069975">
              <a:lnSpc>
                <a:spcPct val="107000"/>
              </a:lnSpc>
              <a:spcAft>
                <a:spcPts val="0"/>
              </a:spcAft>
            </a:pPr>
            <a:r>
              <a:rPr lang="fr-FR" sz="2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Objectif Cible : 91,72</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a:p>
            <a:pPr marL="1069975">
              <a:lnSpc>
                <a:spcPct val="107000"/>
              </a:lnSpc>
              <a:spcAft>
                <a:spcPts val="0"/>
              </a:spcAft>
            </a:pPr>
            <a:r>
              <a:rPr lang="fr-FR" sz="2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Pays de référence : </a:t>
            </a:r>
            <a:r>
              <a:rPr lang="fr-FR" sz="2800" b="1"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COTE D’IVOIRE</a:t>
            </a:r>
            <a:endParaRPr lang="fr-FR" sz="3600"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Image 7"/>
          <p:cNvPicPr>
            <a:picLocks noChangeAspect="1"/>
          </p:cNvPicPr>
          <p:nvPr/>
        </p:nvPicPr>
        <p:blipFill>
          <a:blip r:embed="rId2"/>
          <a:stretch>
            <a:fillRect/>
          </a:stretch>
        </p:blipFill>
        <p:spPr>
          <a:xfrm>
            <a:off x="7116601" y="635431"/>
            <a:ext cx="4755097" cy="4209518"/>
          </a:xfrm>
          <a:prstGeom prst="rect">
            <a:avLst/>
          </a:prstGeom>
        </p:spPr>
      </p:pic>
      <p:sp>
        <p:nvSpPr>
          <p:cNvPr id="5" name="ZoneTexte 4"/>
          <p:cNvSpPr txBox="1"/>
          <p:nvPr/>
        </p:nvSpPr>
        <p:spPr>
          <a:xfrm>
            <a:off x="0" y="0"/>
            <a:ext cx="5669280" cy="461665"/>
          </a:xfrm>
          <a:prstGeom prst="rect">
            <a:avLst/>
          </a:prstGeom>
          <a:solidFill>
            <a:schemeClr val="bg2">
              <a:lumMod val="90000"/>
            </a:schemeClr>
          </a:solidFill>
        </p:spPr>
        <p:txBody>
          <a:bodyPr wrap="square" rtlCol="0">
            <a:spAutoFit/>
          </a:bodyPr>
          <a:lstStyle/>
          <a:p>
            <a:r>
              <a:rPr lang="fr-FR" sz="2400" b="1" dirty="0" smtClean="0">
                <a:solidFill>
                  <a:srgbClr val="C00000"/>
                </a:solidFill>
              </a:rPr>
              <a:t>Modèle de profilage des recommandations  </a:t>
            </a:r>
            <a:endParaRPr lang="fr-FR" sz="2400" b="1" dirty="0">
              <a:solidFill>
                <a:srgbClr val="C00000"/>
              </a:solidFill>
            </a:endParaRPr>
          </a:p>
        </p:txBody>
      </p:sp>
    </p:spTree>
    <p:extLst>
      <p:ext uri="{BB962C8B-B14F-4D97-AF65-F5344CB8AC3E}">
        <p14:creationId xmlns:p14="http://schemas.microsoft.com/office/powerpoint/2010/main" val="38344293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2648595912"/>
              </p:ext>
            </p:extLst>
          </p:nvPr>
        </p:nvGraphicFramePr>
        <p:xfrm>
          <a:off x="258417" y="263471"/>
          <a:ext cx="11509513" cy="6523039"/>
        </p:xfrm>
        <a:graphic>
          <a:graphicData uri="http://schemas.openxmlformats.org/drawingml/2006/table">
            <a:tbl>
              <a:tblPr firstRow="1" firstCol="1" bandRow="1"/>
              <a:tblGrid>
                <a:gridCol w="1726484"/>
                <a:gridCol w="9783029"/>
              </a:tblGrid>
              <a:tr h="1239864">
                <a:tc>
                  <a:txBody>
                    <a:bodyPr/>
                    <a:lstStyle/>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Performances du pays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L’indicateur </a:t>
                      </a:r>
                      <a:r>
                        <a:rPr lang="fr-FR" sz="1600" b="1" i="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Création d’entreprise</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a évolué de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44,3</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en 2008 à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82,39</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en 2017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rang du Cameroun dans ce domaine est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122</a:t>
                      </a:r>
                      <a:r>
                        <a:rPr lang="fr-FR" sz="1600" b="1" baseline="30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sur 190 pays en 2017</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La Côte d’Ivoire occupe le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44</a:t>
                      </a:r>
                      <a:r>
                        <a:rPr lang="fr-FR" sz="1600" b="1" baseline="30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rang en 2017</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743919">
                <a:tc>
                  <a:txBody>
                    <a:bodyPr/>
                    <a:lstStyle/>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Défis à relever</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Le nombre de procédures de création d’entreprise</a:t>
                      </a:r>
                      <a:endParaRPr lang="fr-FR" sz="2000" b="1">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Le coût global de la création (en % du revenu par habitant)</a:t>
                      </a:r>
                      <a:endParaRPr lang="fr-FR" sz="2000" b="1">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Le minimum de capital requis pour la création</a:t>
                      </a:r>
                      <a:endParaRPr lang="fr-FR" sz="20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2727702">
                <a:tc>
                  <a:txBody>
                    <a:bodyPr/>
                    <a:lstStyle/>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Comment </a:t>
                      </a: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agir/Actions en cours de mise en œuvre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342900" lvl="0" indent="-342900" algn="l">
                        <a:lnSpc>
                          <a:spcPct val="107000"/>
                        </a:lnSpc>
                        <a:spcAft>
                          <a:spcPts val="0"/>
                        </a:spcAft>
                        <a:buFont typeface="Symbol" panose="05050102010706020507" pitchFamily="18" charset="2"/>
                        <a:buChar char=""/>
                      </a:pP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Se </a:t>
                      </a: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référer aux reformes et perspectives retenues par </a:t>
                      </a:r>
                      <a:r>
                        <a:rPr lang="fr-FR" sz="1600" b="1" dirty="0" err="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Doing</a:t>
                      </a: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Business depuis 2009 pour la </a:t>
                      </a: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Côte-d’Ivoire</a:t>
                      </a:r>
                    </a:p>
                    <a:p>
                      <a:pPr marL="342900" marR="0" lvl="0" indent="-342900" algn="just"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fr-FR" sz="1600" b="1" kern="1200"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Intensifier la communication sociale sur les réformes mises en œuvre (Statut déclaratif de l’entrepreneur individuel du droit OHADA, Article 30-33 de l’AUDCG révisé en 2010 et introduisant le STATUT D’ENTREPRENANT…)</a:t>
                      </a:r>
                    </a:p>
                    <a:p>
                      <a:pPr marL="342900" marR="0" lvl="0" indent="-342900" algn="just"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fr-FR" sz="1600" b="1" kern="1200"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Consécration</a:t>
                      </a:r>
                      <a:r>
                        <a:rPr lang="fr-FR" sz="1600" b="1" kern="1200" baseline="0"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de la société par actions simplifiées (Art. 159 AUDSC-GIE); possibilité pour les SA d’avoir un capital variable (Art. 664-669); Recours au notaire facultatif ;  </a:t>
                      </a:r>
                    </a:p>
                    <a:p>
                      <a:pPr marL="342900" marR="0" lvl="0" indent="-342900" algn="just"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fr-FR" sz="1600" b="1" kern="1200" baseline="0"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Croissance perceptible du nombre de création d’entreprises auprès des CFCE</a:t>
                      </a:r>
                    </a:p>
                    <a:p>
                      <a:pPr marL="342900" marR="0" lvl="0" indent="-342900" algn="just"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fr-FR" sz="1600" b="1" kern="1200" baseline="0"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Centre de Développement de la PME (GICAM) ; Incubateurs d’entreprises (IPD) ; Observatoire Economique de la CCIMA</a:t>
                      </a:r>
                      <a:endParaRPr lang="fr-FR" sz="1600" b="1" kern="1200"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Rationaliser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les procédures pour les réduire de 6 à 4</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Légaliser </a:t>
                      </a: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la publication des avis de constitution  par le Guichet unique sur son site web</a:t>
                      </a:r>
                      <a:endParaRPr lang="fr-FR" sz="20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Réduire </a:t>
                      </a: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le montant du capital minimum requis de 100 000 FCFA à 25 000 FCFA </a:t>
                      </a: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(Côte d’Ivoire)</a:t>
                      </a:r>
                      <a:endParaRPr lang="fr-FR" sz="20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1239864">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20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Qui doit agir </a:t>
                      </a:r>
                      <a:endParaRPr lang="fr-FR" sz="20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20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20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20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Mise en perspective et en cohérence les 32 recommandations du CBF depuis 2010</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L’ensemble des administrations et organismes en charge de la question : le CFCE ; le MINJUSTICE (informatisation du RCCM) ; le Guichet Unique ;  l’APME ; l’OHADA ; le MINEPAT ; le MINPMEESA, le MINCOMMERCE, etc.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La société civile et les organisations professionnelles (plaidoyer institutionnel et de lobbying)</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bl>
          </a:graphicData>
        </a:graphic>
      </p:graphicFrame>
      <p:sp>
        <p:nvSpPr>
          <p:cNvPr id="3" name="AutoShape 73"/>
          <p:cNvSpPr>
            <a:spLocks noChangeArrowheads="1"/>
          </p:cNvSpPr>
          <p:nvPr/>
        </p:nvSpPr>
        <p:spPr bwMode="auto">
          <a:xfrm>
            <a:off x="1934852" y="798841"/>
            <a:ext cx="482882" cy="719991"/>
          </a:xfrm>
          <a:prstGeom prst="upArrow">
            <a:avLst>
              <a:gd name="adj1" fmla="val 50000"/>
              <a:gd name="adj2" fmla="val 36628"/>
            </a:avLst>
          </a:prstGeom>
          <a:solidFill>
            <a:srgbClr val="00B050"/>
          </a:solidFill>
          <a:ln>
            <a:noFill/>
          </a:ln>
          <a:extLst/>
        </p:spPr>
        <p:txBody>
          <a:bodyPr rot="0" vert="eaVert" wrap="square" lIns="91440" tIns="45720" rIns="91440" bIns="45720" anchor="t" anchorCtr="0" upright="1">
            <a:noAutofit/>
          </a:bodyPr>
          <a:lstStyle/>
          <a:p>
            <a:endParaRPr lang="fr-FR"/>
          </a:p>
        </p:txBody>
      </p:sp>
      <p:sp>
        <p:nvSpPr>
          <p:cNvPr id="4" name="ZoneTexte 3"/>
          <p:cNvSpPr txBox="1"/>
          <p:nvPr/>
        </p:nvSpPr>
        <p:spPr>
          <a:xfrm>
            <a:off x="0" y="0"/>
            <a:ext cx="5669280" cy="461665"/>
          </a:xfrm>
          <a:prstGeom prst="rect">
            <a:avLst/>
          </a:prstGeom>
          <a:solidFill>
            <a:schemeClr val="bg2">
              <a:lumMod val="90000"/>
            </a:schemeClr>
          </a:solidFill>
        </p:spPr>
        <p:txBody>
          <a:bodyPr wrap="square" rtlCol="0">
            <a:spAutoFit/>
          </a:bodyPr>
          <a:lstStyle/>
          <a:p>
            <a:r>
              <a:rPr lang="fr-FR" sz="2400" b="1" dirty="0" smtClean="0">
                <a:solidFill>
                  <a:srgbClr val="C00000"/>
                </a:solidFill>
              </a:rPr>
              <a:t>Modèle de profilage des recommandations  </a:t>
            </a:r>
            <a:endParaRPr lang="fr-FR" sz="2400" b="1" dirty="0">
              <a:solidFill>
                <a:srgbClr val="C00000"/>
              </a:solidFill>
            </a:endParaRPr>
          </a:p>
        </p:txBody>
      </p:sp>
    </p:spTree>
    <p:extLst>
      <p:ext uri="{BB962C8B-B14F-4D97-AF65-F5344CB8AC3E}">
        <p14:creationId xmlns:p14="http://schemas.microsoft.com/office/powerpoint/2010/main" val="1920895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noChangeArrowheads="1"/>
          </p:cNvSpPr>
          <p:nvPr>
            <p:ph type="title"/>
          </p:nvPr>
        </p:nvSpPr>
        <p:spPr bwMode="auto">
          <a:xfrm>
            <a:off x="0" y="1988708"/>
            <a:ext cx="12192000" cy="2852737"/>
          </a:xfrm>
          <a:prstGeom prst="rect">
            <a:avLst/>
          </a:prstGeom>
          <a:solidFill>
            <a:schemeClr val="accent5">
              <a:lumMod val="100000"/>
              <a:lumOff val="0"/>
            </a:schemeClr>
          </a:solidFill>
          <a:ln w="3175">
            <a:solidFill>
              <a:schemeClr val="bg2">
                <a:lumMod val="90000"/>
                <a:lumOff val="0"/>
              </a:schemeClr>
            </a:solidFill>
            <a:miter lim="800000"/>
            <a:headEnd/>
            <a:tailEnd/>
          </a:ln>
        </p:spPr>
        <p:txBody>
          <a:bodyPr rot="0" vert="horz" wrap="square" lIns="91440" tIns="45720" rIns="91440" bIns="45720" anchor="t" anchorCtr="0" upright="1">
            <a:noAutofit/>
          </a:bodyPr>
          <a:lstStyle/>
          <a:p>
            <a:pPr algn="ctr">
              <a:lnSpc>
                <a:spcPct val="107000"/>
              </a:lnSpc>
              <a:spcAft>
                <a:spcPts val="0"/>
              </a:spcAft>
            </a:pPr>
            <a:r>
              <a:rPr lang="fr-FR" sz="2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a:p>
            <a:pPr marL="1069975">
              <a:lnSpc>
                <a:spcPct val="107000"/>
              </a:lnSpc>
              <a:spcAft>
                <a:spcPts val="0"/>
              </a:spcAft>
            </a:pP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OBTENTION DE PERMIS DE CONSTRUIRE </a:t>
            </a:r>
            <a:r>
              <a:rPr lang="fr-FR" sz="3600" dirty="0" smtClean="0">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Score du </a:t>
            </a:r>
            <a:r>
              <a:rPr lang="fr-FR" sz="2800" b="1" dirty="0" smtClean="0">
                <a:solidFill>
                  <a:srgbClr val="FFFFFF"/>
                </a:solidFill>
                <a:latin typeface="Calibri" panose="020F0502020204030204" pitchFamily="34" charset="0"/>
                <a:ea typeface="Calibri" panose="020F0502020204030204" pitchFamily="34" charset="0"/>
                <a:cs typeface="Times New Roman" panose="02020603050405020304" pitchFamily="18" charset="0"/>
              </a:rPr>
              <a:t>Cameroun</a:t>
            </a: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 </a:t>
            </a:r>
            <a:r>
              <a:rPr lang="fr-FR" sz="2800" b="1" dirty="0" smtClean="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59,74</a:t>
            </a:r>
            <a:r>
              <a:rPr lang="fr-FR" sz="3600" dirty="0" smtClean="0">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Objectif Cible : 65,56</a:t>
            </a:r>
            <a:r>
              <a:rPr lang="fr-FR" sz="3600" dirty="0" smtClean="0">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Pays de Référence : </a:t>
            </a:r>
            <a: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RWANDA</a:t>
            </a:r>
            <a:r>
              <a:rPr lang="fr-FR" sz="3600" dirty="0" smtClean="0">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7191214" y="697424"/>
            <a:ext cx="4792349" cy="4144021"/>
          </a:xfrm>
          <a:prstGeom prst="rect">
            <a:avLst/>
          </a:prstGeom>
        </p:spPr>
      </p:pic>
      <p:grpSp>
        <p:nvGrpSpPr>
          <p:cNvPr id="5" name="Groupe 4"/>
          <p:cNvGrpSpPr/>
          <p:nvPr/>
        </p:nvGrpSpPr>
        <p:grpSpPr>
          <a:xfrm>
            <a:off x="15498" y="6598905"/>
            <a:ext cx="12176503" cy="294647"/>
            <a:chOff x="15498" y="6598905"/>
            <a:chExt cx="12176503" cy="294647"/>
          </a:xfrm>
        </p:grpSpPr>
        <p:pic>
          <p:nvPicPr>
            <p:cNvPr id="6" name="Image 5" descr="drapeaux 2"/>
            <p:cNvPicPr/>
            <p:nvPr/>
          </p:nvPicPr>
          <p:blipFill>
            <a:blip r:embed="rId4">
              <a:lum bright="6000" contrast="-24000"/>
            </a:blip>
            <a:srcRect/>
            <a:stretch>
              <a:fillRect/>
            </a:stretch>
          </p:blipFill>
          <p:spPr>
            <a:xfrm>
              <a:off x="15498" y="6598905"/>
              <a:ext cx="5912677" cy="259095"/>
            </a:xfrm>
            <a:prstGeom prst="rect">
              <a:avLst/>
            </a:prstGeom>
            <a:noFill/>
            <a:ln>
              <a:noFill/>
              <a:prstDash/>
            </a:ln>
          </p:spPr>
        </p:pic>
        <p:pic>
          <p:nvPicPr>
            <p:cNvPr id="7" name="Image 6" descr="drapeaux 2"/>
            <p:cNvPicPr/>
            <p:nvPr/>
          </p:nvPicPr>
          <p:blipFill>
            <a:blip r:embed="rId4">
              <a:lum bright="6000" contrast="-24000"/>
            </a:blip>
            <a:srcRect/>
            <a:stretch>
              <a:fillRect/>
            </a:stretch>
          </p:blipFill>
          <p:spPr>
            <a:xfrm>
              <a:off x="5897179" y="6598905"/>
              <a:ext cx="6294822" cy="294647"/>
            </a:xfrm>
            <a:prstGeom prst="rect">
              <a:avLst/>
            </a:prstGeom>
            <a:noFill/>
            <a:ln>
              <a:noFill/>
              <a:prstDash/>
            </a:ln>
          </p:spPr>
        </p:pic>
      </p:grpSp>
      <p:sp>
        <p:nvSpPr>
          <p:cNvPr id="8" name="ZoneTexte 7"/>
          <p:cNvSpPr txBox="1"/>
          <p:nvPr/>
        </p:nvSpPr>
        <p:spPr>
          <a:xfrm>
            <a:off x="0" y="0"/>
            <a:ext cx="5669280" cy="461665"/>
          </a:xfrm>
          <a:prstGeom prst="rect">
            <a:avLst/>
          </a:prstGeom>
          <a:solidFill>
            <a:schemeClr val="bg2">
              <a:lumMod val="90000"/>
            </a:schemeClr>
          </a:solidFill>
        </p:spPr>
        <p:txBody>
          <a:bodyPr wrap="square" rtlCol="0">
            <a:spAutoFit/>
          </a:bodyPr>
          <a:lstStyle/>
          <a:p>
            <a:r>
              <a:rPr lang="fr-FR" sz="2400" b="1" dirty="0" smtClean="0">
                <a:solidFill>
                  <a:srgbClr val="C00000"/>
                </a:solidFill>
              </a:rPr>
              <a:t>Modèle de profilage des recommandations  </a:t>
            </a:r>
            <a:endParaRPr lang="fr-FR" sz="2400" b="1" dirty="0">
              <a:solidFill>
                <a:srgbClr val="C00000"/>
              </a:solidFill>
            </a:endParaRPr>
          </a:p>
        </p:txBody>
      </p:sp>
    </p:spTree>
    <p:extLst>
      <p:ext uri="{BB962C8B-B14F-4D97-AF65-F5344CB8AC3E}">
        <p14:creationId xmlns:p14="http://schemas.microsoft.com/office/powerpoint/2010/main" val="17709573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au 3"/>
          <p:cNvGraphicFramePr>
            <a:graphicFrameLocks noGrp="1"/>
          </p:cNvGraphicFramePr>
          <p:nvPr>
            <p:extLst>
              <p:ext uri="{D42A27DB-BD31-4B8C-83A1-F6EECF244321}">
                <p14:modId xmlns:p14="http://schemas.microsoft.com/office/powerpoint/2010/main" val="1488108499"/>
              </p:ext>
            </p:extLst>
          </p:nvPr>
        </p:nvGraphicFramePr>
        <p:xfrm>
          <a:off x="182880" y="461665"/>
          <a:ext cx="11820698" cy="6408896"/>
        </p:xfrm>
        <a:graphic>
          <a:graphicData uri="http://schemas.openxmlformats.org/drawingml/2006/table">
            <a:tbl>
              <a:tblPr firstRow="1" firstCol="1" bandRow="1"/>
              <a:tblGrid>
                <a:gridCol w="1782077"/>
                <a:gridCol w="10038621"/>
              </a:tblGrid>
              <a:tr h="1151168">
                <a:tc>
                  <a:txBody>
                    <a:bodyPr/>
                    <a:lstStyle/>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Performances du pays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57188" marR="57188"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l">
                        <a:lnSpc>
                          <a:spcPct val="100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0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L’indicateur </a:t>
                      </a:r>
                      <a:r>
                        <a:rPr lang="fr-FR" sz="1600" b="1" i="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Obtention du permis de construire</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a:t>
                      </a: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est passé de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76,44</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en 2008 à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59,74</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en 2017</a:t>
                      </a:r>
                    </a:p>
                    <a:p>
                      <a:pPr algn="l">
                        <a:lnSpc>
                          <a:spcPct val="100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rang du Cameroun dans ce domaine est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140</a:t>
                      </a:r>
                      <a:r>
                        <a:rPr lang="fr-FR" sz="1600" b="1" baseline="30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sur 190 pays en 2017</a:t>
                      </a:r>
                    </a:p>
                    <a:p>
                      <a:pPr algn="l">
                        <a:lnSpc>
                          <a:spcPct val="100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Rwanda occupe le rang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112</a:t>
                      </a:r>
                      <a:r>
                        <a:rPr lang="fr-FR" sz="1600" b="1" baseline="30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en 2017 sur 190 pays</a:t>
                      </a:r>
                    </a:p>
                    <a:p>
                      <a:pPr algn="l">
                        <a:lnSpc>
                          <a:spcPct val="100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 </a:t>
                      </a:r>
                    </a:p>
                  </a:txBody>
                  <a:tcPr marL="57188" marR="57188"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891916">
                <a:tc>
                  <a:txBody>
                    <a:bodyPr/>
                    <a:lstStyle/>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Défis à relever</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57188" marR="57188"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0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nombre de procédures d’obtention de permis</a:t>
                      </a:r>
                    </a:p>
                    <a:p>
                      <a:pPr marL="342900" lvl="0" indent="-342900" algn="l">
                        <a:lnSpc>
                          <a:spcPct val="100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nombre de jours d’obtention de permis de construire</a:t>
                      </a:r>
                    </a:p>
                    <a:p>
                      <a:pPr marL="342900" lvl="0" indent="-342900" algn="l">
                        <a:lnSpc>
                          <a:spcPct val="100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coût de l’obtention du permis de construire (en % du revenu par habitant)</a:t>
                      </a:r>
                    </a:p>
                    <a:p>
                      <a:pPr marL="342900" lvl="0" indent="-342900" algn="l">
                        <a:lnSpc>
                          <a:spcPct val="100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contrôle de la qualité de construction</a:t>
                      </a:r>
                    </a:p>
                  </a:txBody>
                  <a:tcPr marL="57188" marR="57188"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668937">
                <a:tc>
                  <a:txBody>
                    <a:bodyPr/>
                    <a:lstStyle/>
                    <a:p>
                      <a:pPr algn="l">
                        <a:lnSpc>
                          <a:spcPct val="100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ACTIONS EN COURS</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57188" marR="57188"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342900" lvl="0" indent="-342900" algn="just">
                        <a:lnSpc>
                          <a:spcPct val="100000"/>
                        </a:lnSpc>
                        <a:spcAft>
                          <a:spcPts val="0"/>
                        </a:spcAft>
                        <a:buFont typeface="Symbol" panose="05050102010706020507" pitchFamily="18" charset="2"/>
                        <a:buChar char=""/>
                      </a:pP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CUD : Informatisation des actes d’urbanisme ; expérience à généraliser au plan national pour mettre en exergue ce dispositif</a:t>
                      </a:r>
                    </a:p>
                    <a:p>
                      <a:pPr marL="111125" algn="l">
                        <a:lnSpc>
                          <a:spcPct val="100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 </a:t>
                      </a:r>
                    </a:p>
                  </a:txBody>
                  <a:tcPr marL="57188" marR="57188"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1560854">
                <a:tc>
                  <a:txBody>
                    <a:bodyPr/>
                    <a:lstStyle/>
                    <a:p>
                      <a:pPr algn="l">
                        <a:lnSpc>
                          <a:spcPct val="100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Comment agir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57188" marR="57188"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0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Imposer de nouveaux délais (plus courts) pour la délivrance de divers permis </a:t>
                      </a:r>
                    </a:p>
                    <a:p>
                      <a:pPr marL="342900" lvl="0" indent="-342900" algn="l">
                        <a:lnSpc>
                          <a:spcPct val="100000"/>
                        </a:lnSpc>
                        <a:spcAft>
                          <a:spcPts val="0"/>
                        </a:spcAft>
                        <a:buFont typeface="Symbol" panose="05050102010706020507" pitchFamily="18" charset="2"/>
                        <a:buChar char=""/>
                      </a:pP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Rendre opérationnelle la plateforme</a:t>
                      </a:r>
                      <a:r>
                        <a:rPr lang="fr-FR" sz="1600" b="1" baseline="0"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élec</a:t>
                      </a: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tronique </a:t>
                      </a: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de </a:t>
                      </a: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traitement et</a:t>
                      </a:r>
                      <a:r>
                        <a:rPr lang="fr-FR" sz="1600" b="1" baseline="0"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de suivi d</a:t>
                      </a: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es permis </a:t>
                      </a: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de construire (Communauté Urbaine de Douala, Logiciel SAG…)</a:t>
                      </a:r>
                    </a:p>
                    <a:p>
                      <a:pPr marL="342900" lvl="0" indent="-342900" algn="l">
                        <a:lnSpc>
                          <a:spcPct val="100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Réduire les frais de permis de construire d’au moins 13,7 %. Et donc les faire passer de 15,3 % à 13,2 % de la valeur de la construction. </a:t>
                      </a:r>
                    </a:p>
                    <a:p>
                      <a:pPr marL="342900" lvl="0" indent="-342900" algn="l">
                        <a:lnSpc>
                          <a:spcPct val="100000"/>
                        </a:lnSpc>
                        <a:spcAft>
                          <a:spcPts val="0"/>
                        </a:spcAft>
                        <a:buFont typeface="Symbol" panose="05050102010706020507" pitchFamily="18" charset="2"/>
                        <a:buChar char=""/>
                      </a:pP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Renforcer le contrôle de qualité pendant la construction en introduisant les inspections et améliorer l’indice de contrôle de la qualité de 13 actuel à 14 d’ici 2020. </a:t>
                      </a:r>
                    </a:p>
                  </a:txBody>
                  <a:tcPr marL="57188" marR="57188"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1775936">
                <a:tc>
                  <a:txBody>
                    <a:bodyPr/>
                    <a:lstStyle/>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Qui doit agir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57188" marR="57188"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342900" lvl="0" indent="-342900" algn="l">
                        <a:lnSpc>
                          <a:spcPct val="100000"/>
                        </a:lnSpc>
                        <a:spcAft>
                          <a:spcPts val="0"/>
                        </a:spcAft>
                        <a:buFont typeface="Symbol" panose="05050102010706020507" pitchFamily="18" charset="2"/>
                        <a:buChar char=""/>
                      </a:pP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Mise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en perspective et en cohérence les 17 recommandations du CBF depuis </a:t>
                      </a: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2010</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0000"/>
                        </a:lnSpc>
                        <a:spcAft>
                          <a:spcPts val="0"/>
                        </a:spcAft>
                        <a:buFont typeface="Symbol" panose="05050102010706020507" pitchFamily="18" charset="2"/>
                        <a:buChar char=""/>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Se référer aux reformes et perspectives retenues par </a:t>
                      </a:r>
                      <a:r>
                        <a:rPr lang="fr-FR" sz="1600" b="1" dirty="0" err="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Doing</a:t>
                      </a: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Business depuis 2009 pour le </a:t>
                      </a: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Rwanda</a:t>
                      </a:r>
                      <a:endPar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0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L’ensemble des administrations et organismes  en charge de la délivrance des actes d’urbanisme : les Communautés Urbaines, le MINISTERE DES DOMAINES, DU CADASTRE ET DES AFFAIRES FONCIERES (Réserves foncières sécurisées de l’Etat) ; le MINISTERE  de l’HABITAT ET DU DEVELOPPEMENT URBAIN (MINHDU</a:t>
                      </a: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0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La société civile et les organisations professionnelles (plaidoyer institutionnel et de lobbying)</a:t>
                      </a:r>
                    </a:p>
                  </a:txBody>
                  <a:tcPr marL="57188" marR="57188"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bl>
          </a:graphicData>
        </a:graphic>
      </p:graphicFrame>
      <p:sp>
        <p:nvSpPr>
          <p:cNvPr id="5" name="AutoShape 70"/>
          <p:cNvSpPr>
            <a:spLocks noChangeArrowheads="1"/>
          </p:cNvSpPr>
          <p:nvPr/>
        </p:nvSpPr>
        <p:spPr bwMode="auto">
          <a:xfrm rot="10800000">
            <a:off x="1416232" y="685202"/>
            <a:ext cx="417513" cy="677000"/>
          </a:xfrm>
          <a:prstGeom prst="upArrow">
            <a:avLst>
              <a:gd name="adj1" fmla="val 50000"/>
              <a:gd name="adj2" fmla="val 42113"/>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eaVert" wrap="square" lIns="91440" tIns="45720" rIns="91440" bIns="45720" anchor="t" anchorCtr="0" upright="1">
            <a:noAutofit/>
          </a:bodyPr>
          <a:lstStyle/>
          <a:p>
            <a:endParaRPr lang="fr-FR"/>
          </a:p>
        </p:txBody>
      </p:sp>
      <p:sp>
        <p:nvSpPr>
          <p:cNvPr id="6" name="ZoneTexte 5"/>
          <p:cNvSpPr txBox="1"/>
          <p:nvPr/>
        </p:nvSpPr>
        <p:spPr>
          <a:xfrm>
            <a:off x="0" y="0"/>
            <a:ext cx="5669280" cy="461665"/>
          </a:xfrm>
          <a:prstGeom prst="rect">
            <a:avLst/>
          </a:prstGeom>
          <a:solidFill>
            <a:schemeClr val="bg2">
              <a:lumMod val="90000"/>
            </a:schemeClr>
          </a:solidFill>
        </p:spPr>
        <p:txBody>
          <a:bodyPr wrap="square" rtlCol="0">
            <a:spAutoFit/>
          </a:bodyPr>
          <a:lstStyle/>
          <a:p>
            <a:r>
              <a:rPr lang="fr-FR" sz="2400" b="1" dirty="0" smtClean="0">
                <a:solidFill>
                  <a:srgbClr val="C00000"/>
                </a:solidFill>
              </a:rPr>
              <a:t>Modèle de profilage des recommandations  </a:t>
            </a:r>
            <a:endParaRPr lang="fr-FR" sz="2400" b="1" dirty="0">
              <a:solidFill>
                <a:srgbClr val="C00000"/>
              </a:solidFill>
            </a:endParaRPr>
          </a:p>
        </p:txBody>
      </p:sp>
    </p:spTree>
    <p:extLst>
      <p:ext uri="{BB962C8B-B14F-4D97-AF65-F5344CB8AC3E}">
        <p14:creationId xmlns:p14="http://schemas.microsoft.com/office/powerpoint/2010/main" val="12613026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texte 2"/>
          <p:cNvSpPr txBox="1">
            <a:spLocks/>
          </p:cNvSpPr>
          <p:nvPr/>
        </p:nvSpPr>
        <p:spPr>
          <a:xfrm>
            <a:off x="269306" y="1820193"/>
            <a:ext cx="11589658" cy="246849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ctr">
              <a:buFont typeface="+mj-lt"/>
              <a:buAutoNum type="arabicPeriod"/>
            </a:pPr>
            <a:r>
              <a:rPr lang="fr-FR" sz="3200" dirty="0" smtClean="0">
                <a:solidFill>
                  <a:schemeClr val="accent5"/>
                </a:solidFill>
              </a:rPr>
              <a:t>Elles représentent la </a:t>
            </a:r>
            <a:r>
              <a:rPr lang="fr-FR" sz="3200" dirty="0">
                <a:solidFill>
                  <a:schemeClr val="accent5"/>
                </a:solidFill>
              </a:rPr>
              <a:t>population </a:t>
            </a:r>
            <a:r>
              <a:rPr lang="fr-FR" sz="3200" b="1" dirty="0" smtClean="0"/>
              <a:t>MAJORITAIRE</a:t>
            </a:r>
            <a:r>
              <a:rPr lang="fr-FR" sz="3200" dirty="0" smtClean="0"/>
              <a:t> </a:t>
            </a:r>
            <a:r>
              <a:rPr lang="fr-FR" sz="3200" dirty="0" smtClean="0">
                <a:solidFill>
                  <a:schemeClr val="accent5"/>
                </a:solidFill>
              </a:rPr>
              <a:t>des entreprises et constituent par conséquent un </a:t>
            </a:r>
            <a:r>
              <a:rPr lang="fr-FR" sz="3200" b="1" dirty="0" smtClean="0"/>
              <a:t>POIDS LOURD DE L’ECONOMIE </a:t>
            </a:r>
          </a:p>
          <a:p>
            <a:pPr marL="457200" indent="-457200" algn="ctr">
              <a:buFont typeface="+mj-lt"/>
              <a:buAutoNum type="arabicPeriod"/>
            </a:pPr>
            <a:r>
              <a:rPr lang="fr-FR" sz="3200" dirty="0" smtClean="0">
                <a:solidFill>
                  <a:schemeClr val="accent5"/>
                </a:solidFill>
              </a:rPr>
              <a:t>Une de leurs plus grandes </a:t>
            </a:r>
            <a:r>
              <a:rPr lang="fr-FR" sz="3200" b="1" dirty="0" smtClean="0"/>
              <a:t>LACUNES</a:t>
            </a:r>
            <a:r>
              <a:rPr lang="fr-FR" sz="3200" dirty="0" smtClean="0">
                <a:solidFill>
                  <a:schemeClr val="accent5"/>
                </a:solidFill>
              </a:rPr>
              <a:t> est le manque </a:t>
            </a:r>
            <a:r>
              <a:rPr lang="fr-FR" sz="3200" b="1" dirty="0" smtClean="0"/>
              <a:t>D’INFORMATION STRATÉGIQUE NÉCESSAIRE</a:t>
            </a:r>
            <a:r>
              <a:rPr lang="fr-FR" sz="3200" dirty="0" smtClean="0">
                <a:solidFill>
                  <a:schemeClr val="accent5"/>
                </a:solidFill>
              </a:rPr>
              <a:t> à leur évolution et à l’atteinte de leurs objectifs  de performance et de croissance</a:t>
            </a:r>
            <a:endParaRPr lang="fr-FR" sz="3200" dirty="0"/>
          </a:p>
          <a:p>
            <a:pPr marL="457200" indent="-457200" algn="ctr">
              <a:buFont typeface="+mj-lt"/>
              <a:buAutoNum type="arabicPeriod"/>
            </a:pPr>
            <a:endParaRPr lang="fr-FR" sz="3200" dirty="0" smtClean="0">
              <a:solidFill>
                <a:schemeClr val="accent5"/>
              </a:solidFill>
            </a:endParaRPr>
          </a:p>
        </p:txBody>
      </p:sp>
      <p:sp>
        <p:nvSpPr>
          <p:cNvPr id="7" name="Titre 6"/>
          <p:cNvSpPr>
            <a:spLocks noGrp="1"/>
          </p:cNvSpPr>
          <p:nvPr>
            <p:ph type="title"/>
          </p:nvPr>
        </p:nvSpPr>
        <p:spPr>
          <a:xfrm>
            <a:off x="991363" y="880308"/>
            <a:ext cx="10515600" cy="785758"/>
          </a:xfrm>
          <a:solidFill>
            <a:schemeClr val="accent3"/>
          </a:solidFill>
        </p:spPr>
        <p:txBody>
          <a:bodyPr>
            <a:normAutofit fontScale="90000"/>
          </a:bodyPr>
          <a:lstStyle/>
          <a:p>
            <a:pPr algn="ctr"/>
            <a:r>
              <a:rPr lang="fr-FR" b="1" dirty="0" smtClean="0">
                <a:solidFill>
                  <a:schemeClr val="bg1"/>
                </a:solidFill>
              </a:rPr>
              <a:t>DEUX CONSTATS SUR LES PETITES ENTREPRISES</a:t>
            </a:r>
            <a:endParaRPr lang="fr-FR" b="1" dirty="0">
              <a:solidFill>
                <a:schemeClr val="bg1"/>
              </a:solidFill>
            </a:endParaRPr>
          </a:p>
        </p:txBody>
      </p:sp>
      <p:sp>
        <p:nvSpPr>
          <p:cNvPr id="5" name="ZoneTexte 4"/>
          <p:cNvSpPr txBox="1"/>
          <p:nvPr/>
        </p:nvSpPr>
        <p:spPr>
          <a:xfrm>
            <a:off x="-1" y="106650"/>
            <a:ext cx="11321936" cy="584775"/>
          </a:xfrm>
          <a:prstGeom prst="rect">
            <a:avLst/>
          </a:prstGeom>
          <a:solidFill>
            <a:schemeClr val="bg2">
              <a:lumMod val="50000"/>
            </a:schemeClr>
          </a:solidFill>
        </p:spPr>
        <p:txBody>
          <a:bodyPr wrap="square" rtlCol="0">
            <a:spAutoFit/>
          </a:bodyPr>
          <a:lstStyle/>
          <a:p>
            <a:r>
              <a:rPr lang="fr-FR" sz="3200" b="1" dirty="0" smtClean="0">
                <a:solidFill>
                  <a:schemeClr val="accent4"/>
                </a:solidFill>
              </a:rPr>
              <a:t>TEMPS 3 : LA STRATEGIE D’INCLUSION DES JEUNES ENTREPRISES </a:t>
            </a:r>
            <a:endParaRPr lang="fr-FR" sz="3200" b="1" dirty="0">
              <a:solidFill>
                <a:schemeClr val="accent4"/>
              </a:solidFill>
            </a:endParaRPr>
          </a:p>
        </p:txBody>
      </p:sp>
      <p:sp>
        <p:nvSpPr>
          <p:cNvPr id="6" name="Titre 6"/>
          <p:cNvSpPr txBox="1">
            <a:spLocks/>
          </p:cNvSpPr>
          <p:nvPr/>
        </p:nvSpPr>
        <p:spPr>
          <a:xfrm>
            <a:off x="806335" y="4768240"/>
            <a:ext cx="10515600" cy="785758"/>
          </a:xfrm>
          <a:prstGeom prst="rect">
            <a:avLst/>
          </a:prstGeom>
          <a:solidFill>
            <a:schemeClr val="accent3"/>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b="1" dirty="0" smtClean="0">
                <a:solidFill>
                  <a:srgbClr val="7030A0"/>
                </a:solidFill>
              </a:rPr>
              <a:t>UNE SOLUTION</a:t>
            </a:r>
            <a:endParaRPr lang="fr-FR" b="1" dirty="0">
              <a:solidFill>
                <a:srgbClr val="7030A0"/>
              </a:solidFill>
            </a:endParaRPr>
          </a:p>
        </p:txBody>
      </p:sp>
      <p:sp>
        <p:nvSpPr>
          <p:cNvPr id="8" name="Espace réservé du texte 2"/>
          <p:cNvSpPr txBox="1">
            <a:spLocks/>
          </p:cNvSpPr>
          <p:nvPr/>
        </p:nvSpPr>
        <p:spPr>
          <a:xfrm>
            <a:off x="269306" y="5619793"/>
            <a:ext cx="11589658" cy="123820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fr-FR" sz="4400" dirty="0" smtClean="0">
                <a:solidFill>
                  <a:srgbClr val="7030A0"/>
                </a:solidFill>
                <a:hlinkClick r:id="rId2"/>
              </a:rPr>
              <a:t>http://doingbusinessinafrica.net</a:t>
            </a:r>
            <a:r>
              <a:rPr lang="fr-FR" sz="4400" dirty="0" smtClean="0">
                <a:solidFill>
                  <a:srgbClr val="7030A0"/>
                </a:solidFill>
              </a:rPr>
              <a:t>  </a:t>
            </a:r>
            <a:endParaRPr lang="fr-FR" sz="4400" b="1" dirty="0" smtClean="0">
              <a:solidFill>
                <a:srgbClr val="7030A0"/>
              </a:solidFill>
            </a:endParaRPr>
          </a:p>
        </p:txBody>
      </p:sp>
    </p:spTree>
    <p:extLst>
      <p:ext uri="{BB962C8B-B14F-4D97-AF65-F5344CB8AC3E}">
        <p14:creationId xmlns:p14="http://schemas.microsoft.com/office/powerpoint/2010/main" val="8565794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B686DA"/>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831850" y="750707"/>
            <a:ext cx="10515600" cy="1188654"/>
          </a:xfrm>
        </p:spPr>
        <p:txBody>
          <a:bodyPr>
            <a:normAutofit fontScale="90000"/>
          </a:bodyPr>
          <a:lstStyle/>
          <a:p>
            <a:pPr algn="ctr"/>
            <a:r>
              <a:rPr lang="fr-FR" b="1" dirty="0" smtClean="0">
                <a:solidFill>
                  <a:schemeClr val="bg1"/>
                </a:solidFill>
                <a:latin typeface="Aharoni" panose="02010803020104030203" pitchFamily="2" charset="-79"/>
                <a:cs typeface="Aharoni" panose="02010803020104030203" pitchFamily="2" charset="-79"/>
              </a:rPr>
              <a:t>1. Le Social Business Model de l’OAPA </a:t>
            </a:r>
            <a:endParaRPr lang="fr-FR" b="1" dirty="0">
              <a:solidFill>
                <a:srgbClr val="7030A0"/>
              </a:solidFill>
              <a:latin typeface="Aharoni" panose="02010803020104030203" pitchFamily="2" charset="-79"/>
              <a:cs typeface="Aharoni" panose="02010803020104030203" pitchFamily="2" charset="-79"/>
            </a:endParaRPr>
          </a:p>
        </p:txBody>
      </p:sp>
      <p:sp>
        <p:nvSpPr>
          <p:cNvPr id="4" name="Titre 1"/>
          <p:cNvSpPr txBox="1">
            <a:spLocks/>
          </p:cNvSpPr>
          <p:nvPr/>
        </p:nvSpPr>
        <p:spPr>
          <a:xfrm>
            <a:off x="1039880" y="2133913"/>
            <a:ext cx="10099540" cy="384188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4800" b="1" dirty="0" smtClean="0">
                <a:latin typeface="Aharoni" panose="02010803020104030203" pitchFamily="2" charset="-79"/>
                <a:cs typeface="Aharoni" panose="02010803020104030203" pitchFamily="2" charset="-79"/>
              </a:rPr>
              <a:t>Une offre de Valeur : L’information Stratégique pour la performance de la PME et de la Start-up </a:t>
            </a:r>
          </a:p>
          <a:p>
            <a:pPr algn="ctr"/>
            <a:endParaRPr lang="fr-FR" sz="3600" b="1" dirty="0" smtClean="0">
              <a:latin typeface="Aharoni" panose="02010803020104030203" pitchFamily="2" charset="-79"/>
              <a:cs typeface="Aharoni" panose="02010803020104030203" pitchFamily="2" charset="-79"/>
            </a:endParaRPr>
          </a:p>
          <a:p>
            <a:pPr algn="ctr"/>
            <a:endParaRPr lang="fr-FR" sz="3600" b="1" dirty="0">
              <a:latin typeface="Aharoni" panose="02010803020104030203" pitchFamily="2" charset="-79"/>
              <a:cs typeface="Aharoni" panose="02010803020104030203" pitchFamily="2" charset="-79"/>
            </a:endParaRPr>
          </a:p>
          <a:p>
            <a:pPr algn="ctr"/>
            <a:r>
              <a:rPr lang="fr-FR" sz="3600" b="1" dirty="0" smtClean="0">
                <a:latin typeface="Aharoni" panose="02010803020104030203" pitchFamily="2" charset="-79"/>
                <a:cs typeface="Aharoni" panose="02010803020104030203" pitchFamily="2" charset="-79"/>
              </a:rPr>
              <a:t>« Savoir C’est Pouvoir » </a:t>
            </a:r>
            <a:endParaRPr lang="fr-FR" sz="3600" b="1"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3884380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203544"/>
            <a:ext cx="12191999" cy="987458"/>
          </a:xfrm>
          <a:solidFill>
            <a:srgbClr val="7030A0"/>
          </a:solidFill>
        </p:spPr>
        <p:txBody>
          <a:bodyPr>
            <a:normAutofit/>
          </a:bodyPr>
          <a:lstStyle/>
          <a:p>
            <a:pPr algn="ctr"/>
            <a:r>
              <a:rPr lang="fr-FR" sz="3200" dirty="0" smtClean="0">
                <a:solidFill>
                  <a:schemeClr val="bg1"/>
                </a:solidFill>
                <a:latin typeface="Aharoni" panose="02010803020104030203" pitchFamily="2" charset="-79"/>
                <a:cs typeface="Aharoni" panose="02010803020104030203" pitchFamily="2" charset="-79"/>
              </a:rPr>
              <a:t>DOING BUSINESS IN AFRICA : OUR  SOCIAL BUSINESS MODEL </a:t>
            </a:r>
            <a:endParaRPr lang="fr-FR" sz="3200" dirty="0">
              <a:solidFill>
                <a:schemeClr val="bg1"/>
              </a:solidFill>
              <a:latin typeface="Aharoni" panose="02010803020104030203" pitchFamily="2" charset="-79"/>
              <a:cs typeface="Aharoni" panose="02010803020104030203" pitchFamily="2" charset="-79"/>
            </a:endParaRPr>
          </a:p>
        </p:txBody>
      </p:sp>
      <p:sp>
        <p:nvSpPr>
          <p:cNvPr id="3" name="Espace réservé du contenu 2"/>
          <p:cNvSpPr>
            <a:spLocks noGrp="1"/>
          </p:cNvSpPr>
          <p:nvPr>
            <p:ph idx="1"/>
          </p:nvPr>
        </p:nvSpPr>
        <p:spPr>
          <a:xfrm>
            <a:off x="176049" y="1791014"/>
            <a:ext cx="3796862" cy="2850439"/>
          </a:xfrm>
          <a:noFill/>
          <a:ln w="57150">
            <a:solidFill>
              <a:srgbClr val="0070C0"/>
            </a:solidFill>
          </a:ln>
        </p:spPr>
        <p:txBody>
          <a:bodyPr>
            <a:normAutofit fontScale="77500" lnSpcReduction="20000"/>
          </a:bodyPr>
          <a:lstStyle/>
          <a:p>
            <a:pPr marL="0" indent="0" algn="ctr">
              <a:buNone/>
            </a:pPr>
            <a:endParaRPr lang="fr-FR" dirty="0" smtClean="0"/>
          </a:p>
          <a:p>
            <a:pPr algn="ctr"/>
            <a:r>
              <a:rPr lang="fr-FR" dirty="0" smtClean="0"/>
              <a:t>Le réseau de partenaires </a:t>
            </a:r>
          </a:p>
          <a:p>
            <a:pPr algn="ctr"/>
            <a:r>
              <a:rPr lang="fr-FR" dirty="0" smtClean="0"/>
              <a:t>Le Pôle d’experts </a:t>
            </a:r>
          </a:p>
          <a:p>
            <a:pPr algn="ctr"/>
            <a:r>
              <a:rPr lang="fr-FR" dirty="0" smtClean="0"/>
              <a:t>La méthodologie de l’information sur le climat et la pratique des affaires </a:t>
            </a:r>
          </a:p>
          <a:p>
            <a:pPr algn="ctr"/>
            <a:r>
              <a:rPr lang="fr-FR" dirty="0" smtClean="0"/>
              <a:t>Un dispositif et un référentiel pour la collecte et la mise en valeur de l’information</a:t>
            </a:r>
          </a:p>
          <a:p>
            <a:pPr marL="0" indent="0" algn="ctr">
              <a:buNone/>
            </a:pPr>
            <a:endParaRPr lang="fr-FR" dirty="0" smtClean="0"/>
          </a:p>
        </p:txBody>
      </p:sp>
      <p:sp>
        <p:nvSpPr>
          <p:cNvPr id="7" name="Espace réservé du contenu 2"/>
          <p:cNvSpPr txBox="1">
            <a:spLocks/>
          </p:cNvSpPr>
          <p:nvPr/>
        </p:nvSpPr>
        <p:spPr>
          <a:xfrm>
            <a:off x="4194879" y="1791013"/>
            <a:ext cx="3796862" cy="2850439"/>
          </a:xfrm>
          <a:prstGeom prst="rect">
            <a:avLst/>
          </a:prstGeom>
          <a:noFill/>
          <a:ln w="57150">
            <a:solidFill>
              <a:schemeClr val="accent6"/>
            </a:solidFill>
          </a:ln>
        </p:spPr>
        <p:txBody>
          <a:bodyPr vert="horz" lIns="91440" tIns="45720" rIns="91440" bIns="45720" rtlCol="0">
            <a:normAutofit fontScale="4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fr-FR" sz="5900" dirty="0" smtClean="0">
              <a:hlinkClick r:id="rId2"/>
            </a:endParaRPr>
          </a:p>
          <a:p>
            <a:pPr marL="0" indent="0" algn="ctr">
              <a:buNone/>
            </a:pPr>
            <a:r>
              <a:rPr lang="fr-FR" sz="5000" b="1" dirty="0" smtClean="0">
                <a:hlinkClick r:id="rId2"/>
              </a:rPr>
              <a:t>www.doingbusinessinafrica.net</a:t>
            </a:r>
            <a:r>
              <a:rPr lang="fr-FR" sz="5000" b="1" dirty="0" smtClean="0"/>
              <a:t> </a:t>
            </a:r>
          </a:p>
          <a:p>
            <a:pPr marL="0" indent="0" algn="ctr">
              <a:buNone/>
            </a:pPr>
            <a:endParaRPr lang="fr-FR" dirty="0"/>
          </a:p>
          <a:p>
            <a:pPr marL="0" indent="0" algn="ctr">
              <a:buNone/>
            </a:pPr>
            <a:endParaRPr lang="fr-FR" sz="3000" dirty="0" smtClean="0"/>
          </a:p>
          <a:p>
            <a:pPr marL="0" indent="0" algn="ctr">
              <a:buNone/>
            </a:pPr>
            <a:r>
              <a:rPr lang="fr-FR" sz="5100" b="1" dirty="0" smtClean="0"/>
              <a:t>Plateforme de l’information stratégique, technique, opérationnelle de l’entreprise, de la PME, de la Start-up</a:t>
            </a:r>
            <a:endParaRPr lang="fr-FR" sz="3000" dirty="0"/>
          </a:p>
          <a:p>
            <a:pPr marL="0" indent="0" algn="ctr">
              <a:buNone/>
            </a:pPr>
            <a:r>
              <a:rPr lang="fr-FR" dirty="0" smtClean="0"/>
              <a:t> </a:t>
            </a:r>
            <a:endParaRPr lang="fr-FR" dirty="0"/>
          </a:p>
        </p:txBody>
      </p:sp>
      <p:sp>
        <p:nvSpPr>
          <p:cNvPr id="8" name="Espace réservé du contenu 2"/>
          <p:cNvSpPr txBox="1">
            <a:spLocks/>
          </p:cNvSpPr>
          <p:nvPr/>
        </p:nvSpPr>
        <p:spPr>
          <a:xfrm>
            <a:off x="8213709" y="1822241"/>
            <a:ext cx="3796862" cy="2850439"/>
          </a:xfrm>
          <a:prstGeom prst="rect">
            <a:avLst/>
          </a:prstGeom>
          <a:noFill/>
          <a:ln w="57150">
            <a:solidFill>
              <a:srgbClr val="7030A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0"/>
              </a:spcBef>
              <a:buNone/>
            </a:pPr>
            <a:r>
              <a:rPr lang="fr-FR" sz="2000" dirty="0" smtClean="0"/>
              <a:t>La petite entreprise</a:t>
            </a:r>
          </a:p>
          <a:p>
            <a:pPr marL="0" indent="0" algn="ctr">
              <a:spcBef>
                <a:spcPts val="0"/>
              </a:spcBef>
              <a:buNone/>
            </a:pPr>
            <a:r>
              <a:rPr lang="fr-FR" sz="2000" dirty="0"/>
              <a:t>-</a:t>
            </a:r>
            <a:r>
              <a:rPr lang="fr-FR" sz="2000" dirty="0" smtClean="0"/>
              <a:t> </a:t>
            </a:r>
          </a:p>
          <a:p>
            <a:pPr algn="ctr">
              <a:spcBef>
                <a:spcPts val="0"/>
              </a:spcBef>
            </a:pPr>
            <a:r>
              <a:rPr lang="fr-FR" sz="2000" dirty="0" smtClean="0"/>
              <a:t>Elle est le cœur </a:t>
            </a:r>
            <a:r>
              <a:rPr lang="fr-FR" sz="2000" dirty="0"/>
              <a:t>de </a:t>
            </a:r>
            <a:r>
              <a:rPr lang="fr-FR" sz="2000" dirty="0" smtClean="0"/>
              <a:t>l’économie</a:t>
            </a:r>
          </a:p>
          <a:p>
            <a:pPr algn="ctr">
              <a:spcBef>
                <a:spcPts val="0"/>
              </a:spcBef>
            </a:pPr>
            <a:r>
              <a:rPr lang="fr-FR" sz="2000" dirty="0" smtClean="0"/>
              <a:t>Elle </a:t>
            </a:r>
            <a:r>
              <a:rPr lang="fr-FR" sz="2000" dirty="0"/>
              <a:t>a </a:t>
            </a:r>
            <a:r>
              <a:rPr lang="fr-FR" sz="2000" dirty="0" smtClean="0"/>
              <a:t>du potentiel </a:t>
            </a:r>
            <a:r>
              <a:rPr lang="fr-FR" sz="2000" dirty="0"/>
              <a:t>fort  </a:t>
            </a:r>
          </a:p>
          <a:p>
            <a:pPr algn="ctr">
              <a:spcBef>
                <a:spcPts val="0"/>
              </a:spcBef>
            </a:pPr>
            <a:r>
              <a:rPr lang="fr-FR" sz="2000" dirty="0" smtClean="0"/>
              <a:t>Sur elle repose les réelles chances d’émergence</a:t>
            </a:r>
          </a:p>
          <a:p>
            <a:pPr algn="ctr">
              <a:spcBef>
                <a:spcPts val="0"/>
              </a:spcBef>
            </a:pPr>
            <a:r>
              <a:rPr lang="fr-FR" sz="2000" dirty="0" smtClean="0"/>
              <a:t>Elle a besoin d’information stratégique pour se développer et atteindre la performance</a:t>
            </a:r>
          </a:p>
          <a:p>
            <a:pPr algn="ctr">
              <a:spcBef>
                <a:spcPts val="0"/>
              </a:spcBef>
            </a:pPr>
            <a:r>
              <a:rPr lang="fr-FR" sz="2000" dirty="0" smtClean="0">
                <a:solidFill>
                  <a:srgbClr val="C00000"/>
                </a:solidFill>
              </a:rPr>
              <a:t>Mais</a:t>
            </a:r>
            <a:r>
              <a:rPr lang="fr-FR" sz="2000" dirty="0" smtClean="0"/>
              <a:t> Son budget est limité</a:t>
            </a:r>
          </a:p>
        </p:txBody>
      </p:sp>
      <p:sp>
        <p:nvSpPr>
          <p:cNvPr id="4" name="ZoneTexte 3"/>
          <p:cNvSpPr txBox="1"/>
          <p:nvPr/>
        </p:nvSpPr>
        <p:spPr>
          <a:xfrm>
            <a:off x="4177749" y="1299021"/>
            <a:ext cx="3822680" cy="523220"/>
          </a:xfrm>
          <a:prstGeom prst="rect">
            <a:avLst/>
          </a:prstGeom>
          <a:solidFill>
            <a:schemeClr val="accent6"/>
          </a:solidFill>
        </p:spPr>
        <p:txBody>
          <a:bodyPr wrap="square" rtlCol="0">
            <a:spAutoFit/>
          </a:bodyPr>
          <a:lstStyle/>
          <a:p>
            <a:pPr algn="ctr"/>
            <a:r>
              <a:rPr lang="fr-FR" sz="2800" b="1" dirty="0" smtClean="0">
                <a:solidFill>
                  <a:schemeClr val="bg1"/>
                </a:solidFill>
              </a:rPr>
              <a:t>UNE OFFRE DE VALEUR </a:t>
            </a:r>
            <a:endParaRPr lang="fr-FR" sz="2800" b="1" dirty="0">
              <a:solidFill>
                <a:schemeClr val="bg1"/>
              </a:solidFill>
            </a:endParaRPr>
          </a:p>
        </p:txBody>
      </p:sp>
      <p:sp>
        <p:nvSpPr>
          <p:cNvPr id="9" name="ZoneTexte 8"/>
          <p:cNvSpPr txBox="1"/>
          <p:nvPr/>
        </p:nvSpPr>
        <p:spPr>
          <a:xfrm>
            <a:off x="8213709" y="1299021"/>
            <a:ext cx="3796862" cy="523220"/>
          </a:xfrm>
          <a:prstGeom prst="rect">
            <a:avLst/>
          </a:prstGeom>
          <a:solidFill>
            <a:srgbClr val="7030A0"/>
          </a:solidFill>
        </p:spPr>
        <p:txBody>
          <a:bodyPr wrap="square" rtlCol="0">
            <a:spAutoFit/>
          </a:bodyPr>
          <a:lstStyle/>
          <a:p>
            <a:pPr algn="ctr"/>
            <a:r>
              <a:rPr lang="fr-FR" sz="2800" b="1" dirty="0" smtClean="0">
                <a:solidFill>
                  <a:schemeClr val="bg1"/>
                </a:solidFill>
              </a:rPr>
              <a:t>UNE CIBLE</a:t>
            </a:r>
            <a:endParaRPr lang="fr-FR" sz="2800" b="1" dirty="0">
              <a:solidFill>
                <a:schemeClr val="bg1"/>
              </a:solidFill>
            </a:endParaRPr>
          </a:p>
        </p:txBody>
      </p:sp>
      <p:sp>
        <p:nvSpPr>
          <p:cNvPr id="10" name="ZoneTexte 9"/>
          <p:cNvSpPr txBox="1"/>
          <p:nvPr/>
        </p:nvSpPr>
        <p:spPr>
          <a:xfrm>
            <a:off x="176171" y="1264515"/>
            <a:ext cx="3813869" cy="523220"/>
          </a:xfrm>
          <a:prstGeom prst="rect">
            <a:avLst/>
          </a:prstGeom>
          <a:solidFill>
            <a:schemeClr val="accent5">
              <a:lumMod val="75000"/>
            </a:schemeClr>
          </a:solidFill>
        </p:spPr>
        <p:txBody>
          <a:bodyPr wrap="square" rtlCol="0">
            <a:spAutoFit/>
          </a:bodyPr>
          <a:lstStyle/>
          <a:p>
            <a:pPr algn="ctr"/>
            <a:r>
              <a:rPr lang="fr-FR" sz="2800" b="1" dirty="0" smtClean="0">
                <a:solidFill>
                  <a:schemeClr val="bg1"/>
                </a:solidFill>
              </a:rPr>
              <a:t>UNE ORGANISATION</a:t>
            </a:r>
            <a:endParaRPr lang="fr-FR" sz="2800" b="1" dirty="0">
              <a:solidFill>
                <a:schemeClr val="bg1"/>
              </a:solidFill>
            </a:endParaRPr>
          </a:p>
        </p:txBody>
      </p:sp>
      <p:sp>
        <p:nvSpPr>
          <p:cNvPr id="11" name="ZoneTexte 10"/>
          <p:cNvSpPr txBox="1"/>
          <p:nvPr/>
        </p:nvSpPr>
        <p:spPr>
          <a:xfrm>
            <a:off x="176049" y="4714592"/>
            <a:ext cx="3796862" cy="584775"/>
          </a:xfrm>
          <a:prstGeom prst="rect">
            <a:avLst/>
          </a:prstGeom>
          <a:solidFill>
            <a:schemeClr val="accent5"/>
          </a:solidFill>
        </p:spPr>
        <p:txBody>
          <a:bodyPr wrap="square" rtlCol="0">
            <a:spAutoFit/>
          </a:bodyPr>
          <a:lstStyle/>
          <a:p>
            <a:pPr algn="ctr"/>
            <a:r>
              <a:rPr lang="fr-FR" sz="1600" b="1" dirty="0" smtClean="0">
                <a:solidFill>
                  <a:schemeClr val="bg1"/>
                </a:solidFill>
              </a:rPr>
              <a:t>Institutions Publiques : PM, CBF, OHADA, CEMAC,  CCIMA, </a:t>
            </a:r>
            <a:endParaRPr lang="fr-FR" sz="1600" b="1" dirty="0">
              <a:solidFill>
                <a:schemeClr val="bg1"/>
              </a:solidFill>
            </a:endParaRPr>
          </a:p>
        </p:txBody>
      </p:sp>
      <p:sp>
        <p:nvSpPr>
          <p:cNvPr id="12" name="ZoneTexte 11"/>
          <p:cNvSpPr txBox="1"/>
          <p:nvPr/>
        </p:nvSpPr>
        <p:spPr>
          <a:xfrm>
            <a:off x="193178" y="5372506"/>
            <a:ext cx="3796862" cy="646331"/>
          </a:xfrm>
          <a:prstGeom prst="rect">
            <a:avLst/>
          </a:prstGeom>
          <a:solidFill>
            <a:schemeClr val="accent5"/>
          </a:solidFill>
        </p:spPr>
        <p:txBody>
          <a:bodyPr wrap="square" rtlCol="0">
            <a:spAutoFit/>
          </a:bodyPr>
          <a:lstStyle/>
          <a:p>
            <a:pPr algn="ctr"/>
            <a:r>
              <a:rPr lang="fr-FR" b="1" dirty="0" smtClean="0">
                <a:solidFill>
                  <a:schemeClr val="bg1"/>
                </a:solidFill>
              </a:rPr>
              <a:t>Partenaires techniques et financiers: BM, SFI, </a:t>
            </a:r>
            <a:endParaRPr lang="fr-FR" b="1" dirty="0">
              <a:solidFill>
                <a:schemeClr val="bg1"/>
              </a:solidFill>
            </a:endParaRPr>
          </a:p>
        </p:txBody>
      </p:sp>
      <p:sp>
        <p:nvSpPr>
          <p:cNvPr id="13" name="ZoneTexte 12"/>
          <p:cNvSpPr txBox="1"/>
          <p:nvPr/>
        </p:nvSpPr>
        <p:spPr>
          <a:xfrm>
            <a:off x="176049" y="6056392"/>
            <a:ext cx="3796862" cy="646331"/>
          </a:xfrm>
          <a:prstGeom prst="rect">
            <a:avLst/>
          </a:prstGeom>
          <a:solidFill>
            <a:schemeClr val="accent5"/>
          </a:solidFill>
        </p:spPr>
        <p:txBody>
          <a:bodyPr wrap="square" rtlCol="0">
            <a:spAutoFit/>
          </a:bodyPr>
          <a:lstStyle/>
          <a:p>
            <a:pPr algn="ctr"/>
            <a:r>
              <a:rPr lang="fr-FR" b="1" dirty="0" smtClean="0">
                <a:solidFill>
                  <a:schemeClr val="bg1"/>
                </a:solidFill>
              </a:rPr>
              <a:t>La Société Civile et les Groupements Patronaux</a:t>
            </a:r>
            <a:endParaRPr lang="fr-FR" b="1" dirty="0">
              <a:solidFill>
                <a:schemeClr val="bg1"/>
              </a:solidFill>
            </a:endParaRPr>
          </a:p>
        </p:txBody>
      </p:sp>
    </p:spTree>
    <p:extLst>
      <p:ext uri="{BB962C8B-B14F-4D97-AF65-F5344CB8AC3E}">
        <p14:creationId xmlns:p14="http://schemas.microsoft.com/office/powerpoint/2010/main" val="360285812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1048586" name="Title 1"/>
          <p:cNvSpPr>
            <a:spLocks noGrp="1"/>
          </p:cNvSpPr>
          <p:nvPr>
            <p:ph type="ctrTitle"/>
          </p:nvPr>
        </p:nvSpPr>
        <p:spPr>
          <a:xfrm>
            <a:off x="304799" y="1214438"/>
            <a:ext cx="11582401" cy="2387600"/>
          </a:xfrm>
        </p:spPr>
        <p:txBody>
          <a:bodyPr>
            <a:noAutofit/>
          </a:bodyPr>
          <a:lstStyle/>
          <a:p>
            <a:r>
              <a:rPr lang="en-US" altLang="fr" sz="6600" dirty="0" err="1" smtClean="0"/>
              <a:t>Plateforme</a:t>
            </a:r>
            <a:r>
              <a:rPr lang="en-US" altLang="fr" sz="6600" dirty="0" smtClean="0"/>
              <a:t> </a:t>
            </a:r>
            <a:r>
              <a:rPr lang="en-US" altLang="fr" sz="6600" dirty="0" smtClean="0">
                <a:hlinkClick r:id="rId2"/>
              </a:rPr>
              <a:t>www.doingbusinessinafrica.net</a:t>
            </a:r>
            <a:r>
              <a:rPr lang="en-US" altLang="fr" sz="6600" dirty="0" smtClean="0"/>
              <a:t> </a:t>
            </a:r>
            <a:endParaRPr lang="en-US" altLang="zh-CN" sz="6600" dirty="0"/>
          </a:p>
        </p:txBody>
      </p:sp>
      <p:sp>
        <p:nvSpPr>
          <p:cNvPr id="1048587" name="Subtitle 2"/>
          <p:cNvSpPr>
            <a:spLocks noGrp="1"/>
          </p:cNvSpPr>
          <p:nvPr>
            <p:ph type="subTitle" idx="1"/>
          </p:nvPr>
        </p:nvSpPr>
        <p:spPr>
          <a:xfrm>
            <a:off x="1523999" y="4318730"/>
            <a:ext cx="9144000" cy="1655762"/>
          </a:xfrm>
        </p:spPr>
        <p:txBody>
          <a:bodyPr>
            <a:normAutofit lnSpcReduction="10000"/>
          </a:bodyPr>
          <a:lstStyle/>
          <a:p>
            <a:r>
              <a:rPr lang="en-US" altLang="fr" sz="4000" b="1" dirty="0" smtClean="0"/>
              <a:t>OUTIL D’INFORMATION ET DE FORMATION STRATÉGIQUE DES ENTREPRENEURS</a:t>
            </a:r>
            <a:endParaRPr lang="en-US" altLang="zh-CN" sz="4000" b="1" dirty="0"/>
          </a:p>
        </p:txBody>
      </p:sp>
    </p:spTree>
    <p:extLst>
      <p:ext uri="{BB962C8B-B14F-4D97-AF65-F5344CB8AC3E}">
        <p14:creationId xmlns:p14="http://schemas.microsoft.com/office/powerpoint/2010/main" val="22417318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47" name="Titre 1048646"/>
          <p:cNvSpPr>
            <a:spLocks noGrp="1"/>
          </p:cNvSpPr>
          <p:nvPr>
            <p:ph type="title"/>
          </p:nvPr>
        </p:nvSpPr>
        <p:spPr>
          <a:xfrm>
            <a:off x="-1" y="304174"/>
            <a:ext cx="10033687" cy="1200329"/>
          </a:xfrm>
          <a:solidFill>
            <a:schemeClr val="bg2">
              <a:lumMod val="50000"/>
            </a:schemeClr>
          </a:solidFill>
        </p:spPr>
        <p:txBody>
          <a:bodyPr wrap="square" rtlCol="0">
            <a:spAutoFit/>
          </a:bodyPr>
          <a:lstStyle/>
          <a:p>
            <a:r>
              <a:rPr lang="en-US" altLang="fr" sz="4000" b="1" dirty="0" smtClean="0">
                <a:solidFill>
                  <a:schemeClr val="accent4"/>
                </a:solidFill>
                <a:latin typeface="+mn-lt"/>
                <a:ea typeface="+mn-ea"/>
                <a:cs typeface="+mn-cs"/>
              </a:rPr>
              <a:t>CRÉER MON ENTREPRISE ET GÉRER LES DÉMARCHES ADMINISTRATIVES</a:t>
            </a:r>
            <a:endParaRPr lang="fr-FR" sz="4000" b="1" dirty="0">
              <a:solidFill>
                <a:schemeClr val="accent4"/>
              </a:solidFill>
              <a:latin typeface="+mn-lt"/>
              <a:ea typeface="+mn-ea"/>
              <a:cs typeface="+mn-cs"/>
            </a:endParaRPr>
          </a:p>
        </p:txBody>
      </p:sp>
      <p:sp>
        <p:nvSpPr>
          <p:cNvPr id="1048648" name="Espace réservé du contenu 1048647"/>
          <p:cNvSpPr>
            <a:spLocks noGrp="1"/>
          </p:cNvSpPr>
          <p:nvPr>
            <p:ph idx="1"/>
          </p:nvPr>
        </p:nvSpPr>
        <p:spPr>
          <a:xfrm>
            <a:off x="1159476" y="1504503"/>
            <a:ext cx="10515600" cy="4351338"/>
          </a:xfrm>
          <a:ln>
            <a:solidFill>
              <a:schemeClr val="bg1">
                <a:lumMod val="75000"/>
              </a:schemeClr>
            </a:solidFill>
          </a:ln>
        </p:spPr>
        <p:txBody>
          <a:bodyPr>
            <a:normAutofit/>
          </a:bodyPr>
          <a:lstStyle/>
          <a:p>
            <a:r>
              <a:rPr lang="en-US" altLang="fr" sz="3600" dirty="0" smtClean="0">
                <a:solidFill>
                  <a:schemeClr val="accent5"/>
                </a:solidFill>
              </a:rPr>
              <a:t>CRÉER MON ENTREPRISE </a:t>
            </a:r>
            <a:endParaRPr lang="fr-FR" sz="3600" dirty="0" smtClean="0">
              <a:solidFill>
                <a:schemeClr val="accent5"/>
              </a:solidFill>
            </a:endParaRPr>
          </a:p>
          <a:p>
            <a:r>
              <a:rPr lang="en-US" altLang="fr" sz="3600" dirty="0" smtClean="0">
                <a:solidFill>
                  <a:schemeClr val="accent5"/>
                </a:solidFill>
              </a:rPr>
              <a:t>COMPRENDRE MES OBLIGATIONS FISCALES</a:t>
            </a:r>
            <a:endParaRPr lang="fr-FR" sz="3600" dirty="0" smtClean="0">
              <a:solidFill>
                <a:schemeClr val="accent5"/>
              </a:solidFill>
            </a:endParaRPr>
          </a:p>
          <a:p>
            <a:r>
              <a:rPr lang="en-US" altLang="fr" sz="3600" dirty="0" smtClean="0">
                <a:solidFill>
                  <a:schemeClr val="accent5"/>
                </a:solidFill>
              </a:rPr>
              <a:t>COMPRENDRE MES OBLIGATIONS LÉGALES  </a:t>
            </a:r>
            <a:endParaRPr lang="fr-FR" sz="3600" dirty="0" smtClean="0">
              <a:solidFill>
                <a:schemeClr val="accent5"/>
              </a:solidFill>
            </a:endParaRPr>
          </a:p>
          <a:p>
            <a:r>
              <a:rPr lang="en-US" altLang="fr" sz="3600" dirty="0" smtClean="0">
                <a:solidFill>
                  <a:schemeClr val="accent5"/>
                </a:solidFill>
              </a:rPr>
              <a:t>COMPRENDRE MES OBLIGATIONS SOCIALES  </a:t>
            </a:r>
            <a:endParaRPr lang="fr-FR" sz="3600" dirty="0" smtClean="0">
              <a:solidFill>
                <a:schemeClr val="accent5"/>
              </a:solidFill>
            </a:endParaRPr>
          </a:p>
          <a:p>
            <a:r>
              <a:rPr lang="en-US" altLang="fr" sz="3600" dirty="0" smtClean="0">
                <a:solidFill>
                  <a:schemeClr val="accent5"/>
                </a:solidFill>
              </a:rPr>
              <a:t>CONTACTER LA BONNE ADMINISTRATION POUR MON PROBLÈME </a:t>
            </a:r>
            <a:endParaRPr lang="fr-FR" sz="3600" dirty="0">
              <a:solidFill>
                <a:schemeClr val="accent5"/>
              </a:solidFill>
            </a:endParaRPr>
          </a:p>
        </p:txBody>
      </p:sp>
    </p:spTree>
    <p:extLst>
      <p:ext uri="{BB962C8B-B14F-4D97-AF65-F5344CB8AC3E}">
        <p14:creationId xmlns:p14="http://schemas.microsoft.com/office/powerpoint/2010/main" val="32337190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49" name="Titre 1048648"/>
          <p:cNvSpPr>
            <a:spLocks noGrp="1"/>
          </p:cNvSpPr>
          <p:nvPr>
            <p:ph type="title"/>
          </p:nvPr>
        </p:nvSpPr>
        <p:spPr>
          <a:xfrm>
            <a:off x="0" y="353602"/>
            <a:ext cx="10515600" cy="1200329"/>
          </a:xfrm>
          <a:solidFill>
            <a:schemeClr val="bg2">
              <a:lumMod val="50000"/>
            </a:schemeClr>
          </a:solidFill>
        </p:spPr>
        <p:txBody>
          <a:bodyPr vert="horz" wrap="square" lIns="91440" tIns="45720" rIns="91440" bIns="45720" rtlCol="0" anchor="ctr">
            <a:spAutoFit/>
          </a:bodyPr>
          <a:lstStyle/>
          <a:p>
            <a:r>
              <a:rPr lang="en-US" altLang="fr" sz="4000" b="1" dirty="0" smtClean="0">
                <a:solidFill>
                  <a:schemeClr val="accent4"/>
                </a:solidFill>
                <a:latin typeface="+mn-lt"/>
                <a:ea typeface="+mn-ea"/>
                <a:cs typeface="+mn-cs"/>
              </a:rPr>
              <a:t>COMPRENDRE MON AFFAIRE ET LA FAIRE </a:t>
            </a:r>
            <a:r>
              <a:rPr lang="fr" altLang="fr" sz="4000" b="1" dirty="0" smtClean="0">
                <a:solidFill>
                  <a:schemeClr val="accent4"/>
                </a:solidFill>
                <a:latin typeface="+mn-lt"/>
                <a:ea typeface="+mn-ea"/>
                <a:cs typeface="+mn-cs"/>
              </a:rPr>
              <a:t>ÉVOLUER</a:t>
            </a:r>
            <a:r>
              <a:rPr lang="en-US" altLang="fr" sz="4000" b="1" dirty="0" smtClean="0">
                <a:solidFill>
                  <a:schemeClr val="accent4"/>
                </a:solidFill>
                <a:latin typeface="+mn-lt"/>
                <a:ea typeface="+mn-ea"/>
                <a:cs typeface="+mn-cs"/>
              </a:rPr>
              <a:t> </a:t>
            </a:r>
            <a:endParaRPr lang="fr-FR" sz="4000" b="1" dirty="0">
              <a:solidFill>
                <a:schemeClr val="accent4"/>
              </a:solidFill>
              <a:latin typeface="+mn-lt"/>
              <a:ea typeface="+mn-ea"/>
              <a:cs typeface="+mn-cs"/>
            </a:endParaRPr>
          </a:p>
        </p:txBody>
      </p:sp>
      <p:sp>
        <p:nvSpPr>
          <p:cNvPr id="1048650" name="Espace réservé du contenu 1048649"/>
          <p:cNvSpPr>
            <a:spLocks noGrp="1"/>
          </p:cNvSpPr>
          <p:nvPr>
            <p:ph idx="1"/>
          </p:nvPr>
        </p:nvSpPr>
        <p:spPr>
          <a:xfrm>
            <a:off x="1676400" y="1553931"/>
            <a:ext cx="10161373" cy="4351338"/>
          </a:xfrm>
          <a:ln>
            <a:solidFill>
              <a:schemeClr val="bg1">
                <a:lumMod val="75000"/>
              </a:schemeClr>
            </a:solidFill>
          </a:ln>
        </p:spPr>
        <p:txBody>
          <a:bodyPr>
            <a:normAutofit/>
          </a:bodyPr>
          <a:lstStyle/>
          <a:p>
            <a:r>
              <a:rPr lang="en-US" altLang="fr" sz="3600" dirty="0" smtClean="0">
                <a:solidFill>
                  <a:schemeClr val="accent5"/>
                </a:solidFill>
              </a:rPr>
              <a:t>MON MODÈLE </a:t>
            </a:r>
            <a:r>
              <a:rPr lang="fr" altLang="fr" sz="3600" dirty="0" smtClean="0">
                <a:solidFill>
                  <a:schemeClr val="accent5"/>
                </a:solidFill>
              </a:rPr>
              <a:t>ÉCONOMIQUE</a:t>
            </a:r>
            <a:r>
              <a:rPr lang="en-US" altLang="fr" sz="3600" dirty="0" smtClean="0">
                <a:solidFill>
                  <a:schemeClr val="accent5"/>
                </a:solidFill>
              </a:rPr>
              <a:t> </a:t>
            </a:r>
            <a:endParaRPr lang="fr-FR" sz="3600" dirty="0" smtClean="0">
              <a:solidFill>
                <a:schemeClr val="accent5"/>
              </a:solidFill>
            </a:endParaRPr>
          </a:p>
          <a:p>
            <a:r>
              <a:rPr lang="en-US" altLang="fr" sz="3600" dirty="0" smtClean="0">
                <a:solidFill>
                  <a:schemeClr val="accent5"/>
                </a:solidFill>
              </a:rPr>
              <a:t>MES SOURCES / OPPORTUNITÉS DE FINANCEMENT </a:t>
            </a:r>
            <a:endParaRPr lang="fr-FR" sz="3600" dirty="0" smtClean="0">
              <a:solidFill>
                <a:schemeClr val="accent5"/>
              </a:solidFill>
            </a:endParaRPr>
          </a:p>
          <a:p>
            <a:r>
              <a:rPr lang="en-US" altLang="fr" sz="3600" dirty="0" smtClean="0">
                <a:solidFill>
                  <a:schemeClr val="accent5"/>
                </a:solidFill>
              </a:rPr>
              <a:t>MES OPPORTUNITÉS DE PARTENARIAT</a:t>
            </a:r>
            <a:endParaRPr lang="fr-FR" sz="3600" dirty="0" smtClean="0">
              <a:solidFill>
                <a:schemeClr val="accent5"/>
              </a:solidFill>
            </a:endParaRPr>
          </a:p>
          <a:p>
            <a:r>
              <a:rPr lang="en-US" altLang="fr" sz="3600" dirty="0" smtClean="0">
                <a:solidFill>
                  <a:schemeClr val="accent5"/>
                </a:solidFill>
              </a:rPr>
              <a:t>MES OPPORTUNITÉS LOCALES D'AFFAIRES</a:t>
            </a:r>
            <a:endParaRPr lang="fr-FR" sz="3600" dirty="0" smtClean="0">
              <a:solidFill>
                <a:schemeClr val="accent5"/>
              </a:solidFill>
            </a:endParaRPr>
          </a:p>
          <a:p>
            <a:r>
              <a:rPr lang="en-US" altLang="fr" sz="3600" dirty="0" smtClean="0">
                <a:solidFill>
                  <a:schemeClr val="accent5"/>
                </a:solidFill>
              </a:rPr>
              <a:t>LES OPPORTUNITÉS / STRATÉGIES DU MARCHÉ INTERNATIONAL </a:t>
            </a:r>
            <a:endParaRPr lang="fr-FR" sz="3600" dirty="0">
              <a:solidFill>
                <a:schemeClr val="accent5"/>
              </a:solidFill>
            </a:endParaRPr>
          </a:p>
        </p:txBody>
      </p:sp>
    </p:spTree>
    <p:extLst>
      <p:ext uri="{BB962C8B-B14F-4D97-AF65-F5344CB8AC3E}">
        <p14:creationId xmlns:p14="http://schemas.microsoft.com/office/powerpoint/2010/main" val="1663484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51" name="Titre 1048650"/>
          <p:cNvSpPr>
            <a:spLocks noGrp="1"/>
          </p:cNvSpPr>
          <p:nvPr>
            <p:ph type="title"/>
          </p:nvPr>
        </p:nvSpPr>
        <p:spPr>
          <a:xfrm>
            <a:off x="0" y="378315"/>
            <a:ext cx="10515600" cy="1200329"/>
          </a:xfrm>
          <a:solidFill>
            <a:schemeClr val="bg2">
              <a:lumMod val="50000"/>
            </a:schemeClr>
          </a:solidFill>
        </p:spPr>
        <p:txBody>
          <a:bodyPr vert="horz" wrap="square" lIns="91440" tIns="45720" rIns="91440" bIns="45720" rtlCol="0" anchor="ctr">
            <a:spAutoFit/>
          </a:bodyPr>
          <a:lstStyle/>
          <a:p>
            <a:r>
              <a:rPr lang="en-US" altLang="fr" sz="4000" b="1" dirty="0" smtClean="0">
                <a:solidFill>
                  <a:schemeClr val="accent4"/>
                </a:solidFill>
                <a:latin typeface="+mn-lt"/>
                <a:ea typeface="+mn-ea"/>
                <a:cs typeface="+mn-cs"/>
              </a:rPr>
              <a:t>ETRE PERFORMANT ET </a:t>
            </a:r>
            <a:r>
              <a:rPr lang="fr" altLang="fr" sz="4000" b="1" dirty="0" smtClean="0">
                <a:solidFill>
                  <a:schemeClr val="accent4"/>
                </a:solidFill>
                <a:latin typeface="+mn-lt"/>
                <a:ea typeface="+mn-ea"/>
                <a:cs typeface="+mn-cs"/>
              </a:rPr>
              <a:t>AVOIR </a:t>
            </a:r>
            <a:r>
              <a:rPr lang="en-US" altLang="fr" sz="4000" b="1" dirty="0" smtClean="0">
                <a:solidFill>
                  <a:schemeClr val="accent4"/>
                </a:solidFill>
                <a:latin typeface="+mn-lt"/>
                <a:ea typeface="+mn-ea"/>
                <a:cs typeface="+mn-cs"/>
              </a:rPr>
              <a:t>UN PLAN DE GOUVERNANCE </a:t>
            </a:r>
            <a:endParaRPr lang="fr-FR" sz="4000" b="1" dirty="0">
              <a:solidFill>
                <a:schemeClr val="accent4"/>
              </a:solidFill>
              <a:latin typeface="+mn-lt"/>
              <a:ea typeface="+mn-ea"/>
              <a:cs typeface="+mn-cs"/>
            </a:endParaRPr>
          </a:p>
        </p:txBody>
      </p:sp>
      <p:sp>
        <p:nvSpPr>
          <p:cNvPr id="1048652" name="Espace réservé du contenu 1048651"/>
          <p:cNvSpPr>
            <a:spLocks noGrp="1"/>
          </p:cNvSpPr>
          <p:nvPr>
            <p:ph idx="1"/>
          </p:nvPr>
        </p:nvSpPr>
        <p:spPr>
          <a:xfrm>
            <a:off x="1676400" y="1578644"/>
            <a:ext cx="10515600" cy="4351338"/>
          </a:xfrm>
        </p:spPr>
        <p:txBody>
          <a:bodyPr>
            <a:normAutofit/>
          </a:bodyPr>
          <a:lstStyle/>
          <a:p>
            <a:r>
              <a:rPr lang="en-US" altLang="fr" sz="3600" dirty="0" smtClean="0">
                <a:solidFill>
                  <a:schemeClr val="accent5"/>
                </a:solidFill>
              </a:rPr>
              <a:t>CRÉER LA PERFORMANCE DANS MON ENTREPRISE</a:t>
            </a:r>
            <a:endParaRPr lang="fr-FR" sz="3600" dirty="0" smtClean="0">
              <a:solidFill>
                <a:schemeClr val="accent5"/>
              </a:solidFill>
            </a:endParaRPr>
          </a:p>
          <a:p>
            <a:r>
              <a:rPr lang="en-US" altLang="fr" sz="3600" dirty="0" smtClean="0">
                <a:solidFill>
                  <a:schemeClr val="accent5"/>
                </a:solidFill>
              </a:rPr>
              <a:t>FAIRE </a:t>
            </a:r>
            <a:r>
              <a:rPr lang="fr" altLang="fr" sz="3600" dirty="0" smtClean="0">
                <a:solidFill>
                  <a:schemeClr val="accent5"/>
                </a:solidFill>
              </a:rPr>
              <a:t>ÉVOLUER</a:t>
            </a:r>
            <a:r>
              <a:rPr lang="en-US" altLang="fr" sz="3600" dirty="0" smtClean="0">
                <a:solidFill>
                  <a:schemeClr val="accent5"/>
                </a:solidFill>
              </a:rPr>
              <a:t> OU MAINTENIR LA PERFORMANCE</a:t>
            </a:r>
            <a:endParaRPr lang="fr-FR" sz="3600" dirty="0" smtClean="0">
              <a:solidFill>
                <a:schemeClr val="accent5"/>
              </a:solidFill>
            </a:endParaRPr>
          </a:p>
          <a:p>
            <a:r>
              <a:rPr lang="en-US" altLang="fr" sz="3600" dirty="0" smtClean="0">
                <a:solidFill>
                  <a:schemeClr val="accent5"/>
                </a:solidFill>
              </a:rPr>
              <a:t>M'AUTO-EVALUER</a:t>
            </a:r>
            <a:endParaRPr lang="fr-FR" sz="3600" dirty="0" smtClean="0">
              <a:solidFill>
                <a:schemeClr val="accent5"/>
              </a:solidFill>
            </a:endParaRPr>
          </a:p>
          <a:p>
            <a:r>
              <a:rPr lang="fr" altLang="fr" sz="3600" dirty="0" smtClean="0">
                <a:solidFill>
                  <a:schemeClr val="accent5"/>
                </a:solidFill>
              </a:rPr>
              <a:t>ÉVALUER</a:t>
            </a:r>
            <a:r>
              <a:rPr lang="en-US" altLang="fr" sz="3600" dirty="0" smtClean="0">
                <a:solidFill>
                  <a:schemeClr val="accent5"/>
                </a:solidFill>
              </a:rPr>
              <a:t> MES EMPLOYÉS</a:t>
            </a:r>
            <a:endParaRPr lang="fr-FR" sz="3600" dirty="0" smtClean="0">
              <a:solidFill>
                <a:schemeClr val="accent5"/>
              </a:solidFill>
            </a:endParaRPr>
          </a:p>
          <a:p>
            <a:r>
              <a:rPr lang="en-US" altLang="fr" sz="3600" dirty="0" smtClean="0">
                <a:solidFill>
                  <a:schemeClr val="accent5"/>
                </a:solidFill>
              </a:rPr>
              <a:t>EVA</a:t>
            </a:r>
            <a:r>
              <a:rPr lang="fr" altLang="fr" sz="3600" dirty="0" smtClean="0">
                <a:solidFill>
                  <a:schemeClr val="accent5"/>
                </a:solidFill>
              </a:rPr>
              <a:t>LUER</a:t>
            </a:r>
            <a:r>
              <a:rPr lang="en-US" altLang="fr" sz="3600" dirty="0" smtClean="0">
                <a:solidFill>
                  <a:schemeClr val="accent5"/>
                </a:solidFill>
              </a:rPr>
              <a:t> MON ENTREPRISE</a:t>
            </a:r>
            <a:endParaRPr lang="fr-FR" sz="3600" dirty="0" smtClean="0">
              <a:solidFill>
                <a:schemeClr val="accent5"/>
              </a:solidFill>
            </a:endParaRPr>
          </a:p>
          <a:p>
            <a:r>
              <a:rPr lang="fr" altLang="fr" sz="3600" dirty="0" smtClean="0">
                <a:solidFill>
                  <a:schemeClr val="accent5"/>
                </a:solidFill>
              </a:rPr>
              <a:t>ÉTABLIR LE PLAN DE</a:t>
            </a:r>
            <a:r>
              <a:rPr lang="en-US" altLang="fr" sz="3600" dirty="0" smtClean="0">
                <a:solidFill>
                  <a:schemeClr val="accent5"/>
                </a:solidFill>
              </a:rPr>
              <a:t> GOUVERNANCE DANS MON ENTREPRISE  </a:t>
            </a:r>
            <a:endParaRPr lang="fr-FR" sz="3600" dirty="0">
              <a:solidFill>
                <a:schemeClr val="accent5"/>
              </a:solidFill>
            </a:endParaRPr>
          </a:p>
        </p:txBody>
      </p:sp>
    </p:spTree>
    <p:extLst>
      <p:ext uri="{BB962C8B-B14F-4D97-AF65-F5344CB8AC3E}">
        <p14:creationId xmlns:p14="http://schemas.microsoft.com/office/powerpoint/2010/main" val="6806286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048650"/>
          <p:cNvSpPr txBox="1">
            <a:spLocks/>
          </p:cNvSpPr>
          <p:nvPr/>
        </p:nvSpPr>
        <p:spPr>
          <a:xfrm>
            <a:off x="24963" y="194262"/>
            <a:ext cx="12192000" cy="978729"/>
          </a:xfrm>
          <a:prstGeom prst="rect">
            <a:avLst/>
          </a:prstGeom>
          <a:solidFill>
            <a:schemeClr val="bg2">
              <a:lumMod val="50000"/>
            </a:schemeClr>
          </a:solidFill>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altLang="fr" sz="3200" b="1" dirty="0" smtClean="0">
                <a:solidFill>
                  <a:schemeClr val="accent4"/>
                </a:solidFill>
                <a:latin typeface="+mn-lt"/>
                <a:ea typeface="+mn-ea"/>
                <a:cs typeface="+mn-cs"/>
              </a:rPr>
              <a:t>Du doingbusinessinafrica.net au </a:t>
            </a:r>
          </a:p>
          <a:p>
            <a:pPr algn="ctr"/>
            <a:r>
              <a:rPr lang="fr-FR" altLang="fr" sz="3200" b="1" dirty="0" smtClean="0">
                <a:solidFill>
                  <a:schemeClr val="accent4"/>
                </a:solidFill>
                <a:latin typeface="+mn-lt"/>
                <a:ea typeface="+mn-ea"/>
                <a:cs typeface="+mn-cs"/>
              </a:rPr>
              <a:t>DOING BUSINESS IN AFRICA</a:t>
            </a:r>
            <a:endParaRPr lang="fr-FR" sz="3200" b="1" dirty="0">
              <a:solidFill>
                <a:schemeClr val="accent4"/>
              </a:solidFill>
              <a:latin typeface="+mn-lt"/>
              <a:ea typeface="+mn-ea"/>
              <a:cs typeface="+mn-cs"/>
            </a:endParaRPr>
          </a:p>
        </p:txBody>
      </p:sp>
      <p:sp>
        <p:nvSpPr>
          <p:cNvPr id="4" name="Espace réservé du contenu 2"/>
          <p:cNvSpPr txBox="1">
            <a:spLocks/>
          </p:cNvSpPr>
          <p:nvPr/>
        </p:nvSpPr>
        <p:spPr>
          <a:xfrm>
            <a:off x="8184985" y="3955059"/>
            <a:ext cx="3796862" cy="2850439"/>
          </a:xfrm>
          <a:prstGeom prst="rect">
            <a:avLst/>
          </a:prstGeom>
          <a:noFill/>
          <a:ln w="57150">
            <a:solidFill>
              <a:schemeClr val="accent6"/>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fr-FR" sz="5900" dirty="0" smtClean="0">
              <a:hlinkClick r:id="rId2"/>
            </a:endParaRPr>
          </a:p>
          <a:p>
            <a:pPr marL="0" indent="0" algn="ctr">
              <a:buNone/>
            </a:pPr>
            <a:r>
              <a:rPr lang="fr-FR" dirty="0" smtClean="0"/>
              <a:t> </a:t>
            </a:r>
            <a:endParaRPr lang="fr-FR" dirty="0"/>
          </a:p>
        </p:txBody>
      </p:sp>
      <p:sp>
        <p:nvSpPr>
          <p:cNvPr id="5" name="Espace réservé du contenu 2"/>
          <p:cNvSpPr txBox="1">
            <a:spLocks/>
          </p:cNvSpPr>
          <p:nvPr/>
        </p:nvSpPr>
        <p:spPr>
          <a:xfrm>
            <a:off x="191246" y="3924765"/>
            <a:ext cx="3796862" cy="2850439"/>
          </a:xfrm>
          <a:prstGeom prst="rect">
            <a:avLst/>
          </a:prstGeom>
          <a:noFill/>
          <a:ln w="57150">
            <a:solidFill>
              <a:srgbClr val="7030A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0"/>
              </a:spcBef>
              <a:buNone/>
            </a:pPr>
            <a:endParaRPr lang="fr-FR" sz="2000" dirty="0" smtClean="0"/>
          </a:p>
        </p:txBody>
      </p:sp>
      <p:sp>
        <p:nvSpPr>
          <p:cNvPr id="3" name="Espace réservé du contenu 2"/>
          <p:cNvSpPr txBox="1">
            <a:spLocks/>
          </p:cNvSpPr>
          <p:nvPr/>
        </p:nvSpPr>
        <p:spPr>
          <a:xfrm>
            <a:off x="4170985" y="1842978"/>
            <a:ext cx="3796862" cy="2850439"/>
          </a:xfrm>
          <a:prstGeom prst="rect">
            <a:avLst/>
          </a:prstGeom>
          <a:noFill/>
          <a:ln w="57150">
            <a:solidFill>
              <a:srgbClr val="0070C0"/>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fr-FR" dirty="0" smtClean="0"/>
          </a:p>
        </p:txBody>
      </p:sp>
      <p:sp>
        <p:nvSpPr>
          <p:cNvPr id="6" name="ZoneTexte 5"/>
          <p:cNvSpPr txBox="1"/>
          <p:nvPr/>
        </p:nvSpPr>
        <p:spPr>
          <a:xfrm>
            <a:off x="8184480" y="3463067"/>
            <a:ext cx="3822680" cy="461665"/>
          </a:xfrm>
          <a:prstGeom prst="rect">
            <a:avLst/>
          </a:prstGeom>
          <a:solidFill>
            <a:schemeClr val="accent6"/>
          </a:solidFill>
        </p:spPr>
        <p:txBody>
          <a:bodyPr wrap="square" rtlCol="0">
            <a:spAutoFit/>
          </a:bodyPr>
          <a:lstStyle/>
          <a:p>
            <a:pPr algn="ctr"/>
            <a:r>
              <a:rPr lang="fr-FR" sz="2400" b="1" dirty="0">
                <a:solidFill>
                  <a:schemeClr val="bg1"/>
                </a:solidFill>
              </a:rPr>
              <a:t>d</a:t>
            </a:r>
            <a:r>
              <a:rPr lang="fr-FR" sz="2400" b="1" dirty="0" smtClean="0">
                <a:solidFill>
                  <a:schemeClr val="bg1"/>
                </a:solidFill>
              </a:rPr>
              <a:t>oingbusinessinafrica.net </a:t>
            </a:r>
            <a:endParaRPr lang="fr-FR" sz="2400" b="1" dirty="0">
              <a:solidFill>
                <a:schemeClr val="bg1"/>
              </a:solidFill>
            </a:endParaRPr>
          </a:p>
        </p:txBody>
      </p:sp>
      <p:sp>
        <p:nvSpPr>
          <p:cNvPr id="7" name="ZoneTexte 6"/>
          <p:cNvSpPr txBox="1"/>
          <p:nvPr/>
        </p:nvSpPr>
        <p:spPr>
          <a:xfrm>
            <a:off x="207871" y="3434795"/>
            <a:ext cx="3796862" cy="461665"/>
          </a:xfrm>
          <a:prstGeom prst="rect">
            <a:avLst/>
          </a:prstGeom>
          <a:solidFill>
            <a:srgbClr val="7030A0"/>
          </a:solidFill>
        </p:spPr>
        <p:txBody>
          <a:bodyPr wrap="square" rtlCol="0">
            <a:spAutoFit/>
          </a:bodyPr>
          <a:lstStyle/>
          <a:p>
            <a:pPr algn="ctr"/>
            <a:r>
              <a:rPr lang="fr-FR" sz="2400" b="1" dirty="0" smtClean="0">
                <a:solidFill>
                  <a:schemeClr val="bg1"/>
                </a:solidFill>
              </a:rPr>
              <a:t>DOING BUSINESS IN AFRICA</a:t>
            </a:r>
            <a:endParaRPr lang="fr-FR" sz="2400" b="1" dirty="0">
              <a:solidFill>
                <a:schemeClr val="bg1"/>
              </a:solidFill>
            </a:endParaRPr>
          </a:p>
        </p:txBody>
      </p:sp>
      <p:sp>
        <p:nvSpPr>
          <p:cNvPr id="8" name="ZoneTexte 7"/>
          <p:cNvSpPr txBox="1"/>
          <p:nvPr/>
        </p:nvSpPr>
        <p:spPr>
          <a:xfrm>
            <a:off x="4171107" y="1333104"/>
            <a:ext cx="3813869" cy="461665"/>
          </a:xfrm>
          <a:prstGeom prst="rect">
            <a:avLst/>
          </a:prstGeom>
          <a:solidFill>
            <a:schemeClr val="accent5">
              <a:lumMod val="75000"/>
            </a:schemeClr>
          </a:solidFill>
        </p:spPr>
        <p:txBody>
          <a:bodyPr wrap="square" rtlCol="0">
            <a:spAutoFit/>
          </a:bodyPr>
          <a:lstStyle/>
          <a:p>
            <a:pPr algn="ctr"/>
            <a:r>
              <a:rPr lang="fr-FR" sz="2400" b="1" dirty="0" smtClean="0">
                <a:solidFill>
                  <a:schemeClr val="bg1"/>
                </a:solidFill>
              </a:rPr>
              <a:t>OAPA</a:t>
            </a:r>
            <a:endParaRPr lang="fr-FR" sz="2400" b="1" dirty="0">
              <a:solidFill>
                <a:schemeClr val="bg1"/>
              </a:solidFill>
            </a:endParaRPr>
          </a:p>
        </p:txBody>
      </p:sp>
      <p:pic>
        <p:nvPicPr>
          <p:cNvPr id="9" name="Imag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8862" y="3160922"/>
            <a:ext cx="1480194" cy="1471076"/>
          </a:xfrm>
          <a:prstGeom prst="rect">
            <a:avLst/>
          </a:prstGeom>
        </p:spPr>
      </p:pic>
      <p:pic>
        <p:nvPicPr>
          <p:cNvPr id="10" name="Image 9" descr="Capture d’écran"/>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tretch>
            <a:fillRect/>
          </a:stretch>
        </p:blipFill>
        <p:spPr>
          <a:xfrm>
            <a:off x="1290098" y="5018033"/>
            <a:ext cx="1632408" cy="1651958"/>
          </a:xfrm>
          <a:prstGeom prst="rect">
            <a:avLst/>
          </a:prstGeom>
        </p:spPr>
      </p:pic>
      <p:pic>
        <p:nvPicPr>
          <p:cNvPr id="11" name="Image 10" descr="Capture d’écran"/>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tretch>
            <a:fillRect/>
          </a:stretch>
        </p:blipFill>
        <p:spPr>
          <a:xfrm>
            <a:off x="9422716" y="5041504"/>
            <a:ext cx="1632408" cy="1651958"/>
          </a:xfrm>
          <a:prstGeom prst="rect">
            <a:avLst/>
          </a:prstGeom>
        </p:spPr>
      </p:pic>
      <p:sp>
        <p:nvSpPr>
          <p:cNvPr id="12" name="ZoneTexte 11"/>
          <p:cNvSpPr txBox="1"/>
          <p:nvPr/>
        </p:nvSpPr>
        <p:spPr>
          <a:xfrm>
            <a:off x="4499981" y="2306269"/>
            <a:ext cx="3241963" cy="400110"/>
          </a:xfrm>
          <a:prstGeom prst="rect">
            <a:avLst/>
          </a:prstGeom>
          <a:noFill/>
        </p:spPr>
        <p:txBody>
          <a:bodyPr wrap="square" rtlCol="0">
            <a:spAutoFit/>
          </a:bodyPr>
          <a:lstStyle/>
          <a:p>
            <a:pPr algn="ctr"/>
            <a:r>
              <a:rPr lang="fr-FR" sz="2000" b="1" dirty="0" smtClean="0"/>
              <a:t>LA METHODOLOGIE </a:t>
            </a:r>
            <a:endParaRPr lang="fr-FR" sz="2000" b="1" dirty="0"/>
          </a:p>
        </p:txBody>
      </p:sp>
      <p:sp>
        <p:nvSpPr>
          <p:cNvPr id="13" name="ZoneTexte 12"/>
          <p:cNvSpPr txBox="1"/>
          <p:nvPr/>
        </p:nvSpPr>
        <p:spPr>
          <a:xfrm>
            <a:off x="485320" y="4278055"/>
            <a:ext cx="3241963" cy="707886"/>
          </a:xfrm>
          <a:prstGeom prst="rect">
            <a:avLst/>
          </a:prstGeom>
          <a:noFill/>
        </p:spPr>
        <p:txBody>
          <a:bodyPr wrap="square" rtlCol="0">
            <a:spAutoFit/>
          </a:bodyPr>
          <a:lstStyle/>
          <a:p>
            <a:pPr algn="ctr"/>
            <a:r>
              <a:rPr lang="fr-FR" sz="2000" b="1" dirty="0" smtClean="0"/>
              <a:t>L’ETUDE STRATEGIQUE ET </a:t>
            </a:r>
            <a:r>
              <a:rPr lang="fr-FR" sz="2000" b="1" dirty="0" smtClean="0"/>
              <a:t>ECONOMIQUE : UN LABEL </a:t>
            </a:r>
            <a:endParaRPr lang="fr-FR" sz="2000" b="1" dirty="0"/>
          </a:p>
        </p:txBody>
      </p:sp>
      <p:sp>
        <p:nvSpPr>
          <p:cNvPr id="14" name="ZoneTexte 13"/>
          <p:cNvSpPr txBox="1"/>
          <p:nvPr/>
        </p:nvSpPr>
        <p:spPr>
          <a:xfrm>
            <a:off x="8267605" y="4278055"/>
            <a:ext cx="3675421" cy="923330"/>
          </a:xfrm>
          <a:prstGeom prst="rect">
            <a:avLst/>
          </a:prstGeom>
          <a:noFill/>
        </p:spPr>
        <p:txBody>
          <a:bodyPr wrap="square" rtlCol="0">
            <a:spAutoFit/>
          </a:bodyPr>
          <a:lstStyle/>
          <a:p>
            <a:pPr algn="ctr"/>
            <a:r>
              <a:rPr lang="fr-FR" b="1" dirty="0" smtClean="0"/>
              <a:t>LA PLATEFORME </a:t>
            </a:r>
            <a:r>
              <a:rPr lang="fr-FR" b="1" dirty="0" smtClean="0"/>
              <a:t>DE RENFORCEMENT DES PERFORMANCE DU SECTEUR PRIVE</a:t>
            </a:r>
            <a:endParaRPr lang="fr-FR" b="1" dirty="0"/>
          </a:p>
        </p:txBody>
      </p:sp>
    </p:spTree>
    <p:extLst>
      <p:ext uri="{BB962C8B-B14F-4D97-AF65-F5344CB8AC3E}">
        <p14:creationId xmlns:p14="http://schemas.microsoft.com/office/powerpoint/2010/main" val="17352382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808437" y="2014778"/>
            <a:ext cx="10515600" cy="2220811"/>
          </a:xfrm>
        </p:spPr>
        <p:txBody>
          <a:bodyPr>
            <a:normAutofit/>
          </a:bodyPr>
          <a:lstStyle/>
          <a:p>
            <a:pPr algn="ctr"/>
            <a:r>
              <a:rPr lang="fr-FR" b="1" dirty="0" smtClean="0">
                <a:solidFill>
                  <a:schemeClr val="bg1"/>
                </a:solidFill>
                <a:latin typeface="Aharoni" panose="02010803020104030203" pitchFamily="2" charset="-79"/>
                <a:cs typeface="Aharoni" panose="02010803020104030203" pitchFamily="2" charset="-79"/>
              </a:rPr>
              <a:t>OPPORTUNITE DE COLLABORATION DBA 2020</a:t>
            </a:r>
            <a:endParaRPr lang="fr-FR" b="1" dirty="0">
              <a:solidFill>
                <a:schemeClr val="accent4"/>
              </a:solidFill>
              <a:latin typeface="Aharoni" panose="02010803020104030203" pitchFamily="2" charset="-79"/>
              <a:cs typeface="Aharoni" panose="02010803020104030203" pitchFamily="2" charset="-79"/>
            </a:endParaRPr>
          </a:p>
        </p:txBody>
      </p:sp>
      <p:grpSp>
        <p:nvGrpSpPr>
          <p:cNvPr id="3" name="Groupe 2"/>
          <p:cNvGrpSpPr/>
          <p:nvPr/>
        </p:nvGrpSpPr>
        <p:grpSpPr>
          <a:xfrm>
            <a:off x="15498" y="6598905"/>
            <a:ext cx="12176503" cy="294647"/>
            <a:chOff x="15498" y="6598905"/>
            <a:chExt cx="12176503" cy="294647"/>
          </a:xfrm>
        </p:grpSpPr>
        <p:pic>
          <p:nvPicPr>
            <p:cNvPr id="4" name="Image 3" descr="drapeaux 2"/>
            <p:cNvPicPr/>
            <p:nvPr/>
          </p:nvPicPr>
          <p:blipFill>
            <a:blip r:embed="rId2">
              <a:lum bright="6000" contrast="-24000"/>
            </a:blip>
            <a:srcRect/>
            <a:stretch>
              <a:fillRect/>
            </a:stretch>
          </p:blipFill>
          <p:spPr>
            <a:xfrm>
              <a:off x="15498" y="6598905"/>
              <a:ext cx="5912677" cy="259095"/>
            </a:xfrm>
            <a:prstGeom prst="rect">
              <a:avLst/>
            </a:prstGeom>
            <a:noFill/>
            <a:ln>
              <a:noFill/>
              <a:prstDash/>
            </a:ln>
          </p:spPr>
        </p:pic>
        <p:pic>
          <p:nvPicPr>
            <p:cNvPr id="5" name="Image 4" descr="drapeaux 2"/>
            <p:cNvPicPr/>
            <p:nvPr/>
          </p:nvPicPr>
          <p:blipFill>
            <a:blip r:embed="rId2">
              <a:lum bright="6000" contrast="-24000"/>
            </a:blip>
            <a:srcRect/>
            <a:stretch>
              <a:fillRect/>
            </a:stretch>
          </p:blipFill>
          <p:spPr>
            <a:xfrm>
              <a:off x="5897179" y="6598905"/>
              <a:ext cx="6294822" cy="294647"/>
            </a:xfrm>
            <a:prstGeom prst="rect">
              <a:avLst/>
            </a:prstGeom>
            <a:noFill/>
            <a:ln>
              <a:noFill/>
              <a:prstDash/>
            </a:ln>
          </p:spPr>
        </p:pic>
      </p:grpSp>
    </p:spTree>
    <p:extLst>
      <p:ext uri="{BB962C8B-B14F-4D97-AF65-F5344CB8AC3E}">
        <p14:creationId xmlns:p14="http://schemas.microsoft.com/office/powerpoint/2010/main" val="7479450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platzhalter 2"/>
          <p:cNvSpPr txBox="1">
            <a:spLocks/>
          </p:cNvSpPr>
          <p:nvPr/>
        </p:nvSpPr>
        <p:spPr bwMode="gray">
          <a:xfrm>
            <a:off x="433614" y="302129"/>
            <a:ext cx="11328400" cy="674405"/>
          </a:xfrm>
          <a:prstGeom prst="rect">
            <a:avLst/>
          </a:prstGeom>
          <a:solidFill>
            <a:schemeClr val="accent3"/>
          </a:solidFill>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buNone/>
            </a:pPr>
            <a:r>
              <a:rPr lang="en-US" altLang="de-DE" sz="4400" b="1" dirty="0" err="1" smtClean="0">
                <a:solidFill>
                  <a:schemeClr val="bg1"/>
                </a:solidFill>
                <a:latin typeface="+mj-lt"/>
                <a:ea typeface="+mj-ea"/>
                <a:cs typeface="+mj-cs"/>
              </a:rPr>
              <a:t>S’associer</a:t>
            </a:r>
            <a:r>
              <a:rPr lang="en-US" altLang="de-DE" sz="4400" b="1" dirty="0" smtClean="0">
                <a:solidFill>
                  <a:schemeClr val="bg1"/>
                </a:solidFill>
                <a:latin typeface="+mj-lt"/>
                <a:ea typeface="+mj-ea"/>
                <a:cs typeface="+mj-cs"/>
              </a:rPr>
              <a:t> au </a:t>
            </a:r>
            <a:r>
              <a:rPr lang="en-US" altLang="de-DE" sz="4400" b="1" dirty="0" err="1" smtClean="0">
                <a:solidFill>
                  <a:schemeClr val="bg1"/>
                </a:solidFill>
                <a:latin typeface="+mj-lt"/>
                <a:ea typeface="+mj-ea"/>
                <a:cs typeface="+mj-cs"/>
              </a:rPr>
              <a:t>référentiel</a:t>
            </a:r>
            <a:r>
              <a:rPr lang="en-US" altLang="de-DE" sz="4400" b="1" dirty="0" smtClean="0">
                <a:solidFill>
                  <a:schemeClr val="bg1"/>
                </a:solidFill>
                <a:latin typeface="+mj-lt"/>
                <a:ea typeface="+mj-ea"/>
                <a:cs typeface="+mj-cs"/>
              </a:rPr>
              <a:t> DBA Edition 2020</a:t>
            </a:r>
            <a:endParaRPr lang="en-US" altLang="de-DE" sz="4400" b="1" dirty="0">
              <a:solidFill>
                <a:schemeClr val="bg1"/>
              </a:solidFill>
              <a:latin typeface="+mj-lt"/>
              <a:ea typeface="+mj-ea"/>
              <a:cs typeface="+mj-cs"/>
            </a:endParaRPr>
          </a:p>
        </p:txBody>
      </p:sp>
      <p:pic>
        <p:nvPicPr>
          <p:cNvPr id="8" name="Image 7" descr="Capture d’écran"/>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1190073" y="976534"/>
            <a:ext cx="4435811" cy="5881466"/>
          </a:xfrm>
          <a:prstGeom prst="rect">
            <a:avLst/>
          </a:prstGeom>
        </p:spPr>
      </p:pic>
      <p:pic>
        <p:nvPicPr>
          <p:cNvPr id="9" name="Image 8" descr="Capture d’écran"/>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tretch>
            <a:fillRect/>
          </a:stretch>
        </p:blipFill>
        <p:spPr>
          <a:xfrm>
            <a:off x="6557441" y="976534"/>
            <a:ext cx="4421577" cy="5818503"/>
          </a:xfrm>
          <a:prstGeom prst="rect">
            <a:avLst/>
          </a:prstGeom>
        </p:spPr>
      </p:pic>
    </p:spTree>
    <p:extLst>
      <p:ext uri="{BB962C8B-B14F-4D97-AF65-F5344CB8AC3E}">
        <p14:creationId xmlns:p14="http://schemas.microsoft.com/office/powerpoint/2010/main" val="398890204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1850" y="2381093"/>
            <a:ext cx="10515600" cy="1284830"/>
          </a:xfrm>
          <a:solidFill>
            <a:srgbClr val="7030A0"/>
          </a:solidFill>
        </p:spPr>
        <p:txBody>
          <a:bodyPr anchor="t">
            <a:noAutofit/>
          </a:bodyPr>
          <a:lstStyle/>
          <a:p>
            <a:pPr algn="ctr"/>
            <a:r>
              <a:rPr lang="fr-FR" sz="4800" dirty="0" smtClean="0">
                <a:solidFill>
                  <a:schemeClr val="bg1"/>
                </a:solidFill>
              </a:rPr>
              <a:t>« Une Afrique émergente grâce à un climat des affaires performant! »</a:t>
            </a:r>
            <a:endParaRPr lang="fr-FR" sz="4800" dirty="0">
              <a:solidFill>
                <a:schemeClr val="bg1"/>
              </a:solidFill>
            </a:endParaRPr>
          </a:p>
        </p:txBody>
      </p:sp>
      <p:sp>
        <p:nvSpPr>
          <p:cNvPr id="3" name="Espace réservé du texte 2"/>
          <p:cNvSpPr>
            <a:spLocks noGrp="1"/>
          </p:cNvSpPr>
          <p:nvPr>
            <p:ph type="body" idx="1"/>
          </p:nvPr>
        </p:nvSpPr>
        <p:spPr>
          <a:xfrm>
            <a:off x="831850" y="4235374"/>
            <a:ext cx="10515600" cy="573109"/>
          </a:xfrm>
        </p:spPr>
        <p:txBody>
          <a:bodyPr>
            <a:normAutofit fontScale="92500" lnSpcReduction="10000"/>
          </a:bodyPr>
          <a:lstStyle/>
          <a:p>
            <a:pPr algn="ctr"/>
            <a:r>
              <a:rPr lang="fr-FR" sz="4000" dirty="0" smtClean="0">
                <a:latin typeface="Lucida Calligraphy" panose="03010101010101010101" pitchFamily="66" charset="0"/>
              </a:rPr>
              <a:t>MERCI DE VOTRE ATTENTION !</a:t>
            </a:r>
            <a:endParaRPr lang="fr-FR" sz="4000" dirty="0">
              <a:latin typeface="Lucida Calligraphy" panose="03010101010101010101" pitchFamily="66" charset="0"/>
            </a:endParaRPr>
          </a:p>
        </p:txBody>
      </p:sp>
      <p:pic>
        <p:nvPicPr>
          <p:cNvPr id="4" name="Picture 2" descr="Cameroon Business Forum"/>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54880" y="62422"/>
            <a:ext cx="1623355" cy="1830434"/>
          </a:xfrm>
          <a:prstGeom prst="rect">
            <a:avLst/>
          </a:prstGeom>
          <a:noFill/>
          <a:extLst/>
        </p:spPr>
      </p:pic>
      <p:pic>
        <p:nvPicPr>
          <p:cNvPr id="5" name="Picture 3" descr="C:\Users\Pr Diffo\Desktop\embleme_cameroun.gif"/>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64722" y="158636"/>
            <a:ext cx="1540575" cy="1830434"/>
          </a:xfrm>
          <a:prstGeom prst="rect">
            <a:avLst/>
          </a:prstGeom>
          <a:noFill/>
          <a:extLst/>
        </p:spPr>
      </p:pic>
      <p:pic>
        <p:nvPicPr>
          <p:cNvPr id="6" name="Image 5" descr="C:\Users\OAPA\Desktop\logo pour fond d'ecran OAPA.PNG"/>
          <p:cNvPicPr/>
          <p:nvPr/>
        </p:nvPicPr>
        <p:blipFill>
          <a:blip r:embed="rId4">
            <a:extLst>
              <a:ext uri="{28A0092B-C50C-407E-A947-70E740481C1C}">
                <a14:useLocalDpi xmlns:a14="http://schemas.microsoft.com/office/drawing/2010/main" val="0"/>
              </a:ext>
            </a:extLst>
          </a:blip>
          <a:srcRect/>
          <a:stretch>
            <a:fillRect/>
          </a:stretch>
        </p:blipFill>
        <p:spPr bwMode="auto">
          <a:xfrm>
            <a:off x="0" y="62422"/>
            <a:ext cx="2615139" cy="1990027"/>
          </a:xfrm>
          <a:prstGeom prst="rect">
            <a:avLst/>
          </a:prstGeom>
          <a:noFill/>
          <a:ln>
            <a:noFill/>
          </a:ln>
        </p:spPr>
      </p:pic>
      <p:sp>
        <p:nvSpPr>
          <p:cNvPr id="7" name="Titre 1"/>
          <p:cNvSpPr txBox="1">
            <a:spLocks/>
          </p:cNvSpPr>
          <p:nvPr/>
        </p:nvSpPr>
        <p:spPr>
          <a:xfrm>
            <a:off x="831850" y="1878513"/>
            <a:ext cx="10515600" cy="676517"/>
          </a:xfrm>
          <a:prstGeom prst="rect">
            <a:avLst/>
          </a:prstGeom>
          <a:solidFill>
            <a:schemeClr val="bg1"/>
          </a:solidFill>
        </p:spPr>
        <p:txBody>
          <a:bodyPr vert="horz" lIns="91440" tIns="45720" rIns="91440" bIns="45720" rtlCol="0" anchor="t">
            <a:no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fr-FR" sz="4400" b="1" dirty="0" smtClean="0">
                <a:solidFill>
                  <a:srgbClr val="7030A0"/>
                </a:solidFill>
              </a:rPr>
              <a:t>DOING BUSINESS IN AFRICA </a:t>
            </a:r>
            <a:endParaRPr lang="fr-FR" sz="4400" b="1" dirty="0">
              <a:solidFill>
                <a:srgbClr val="7030A0"/>
              </a:solidFill>
            </a:endParaRPr>
          </a:p>
        </p:txBody>
      </p:sp>
      <p:grpSp>
        <p:nvGrpSpPr>
          <p:cNvPr id="8" name="Groupe 7"/>
          <p:cNvGrpSpPr/>
          <p:nvPr/>
        </p:nvGrpSpPr>
        <p:grpSpPr>
          <a:xfrm>
            <a:off x="15498" y="6598905"/>
            <a:ext cx="12176503" cy="294647"/>
            <a:chOff x="15498" y="6598905"/>
            <a:chExt cx="12176503" cy="294647"/>
          </a:xfrm>
        </p:grpSpPr>
        <p:pic>
          <p:nvPicPr>
            <p:cNvPr id="9" name="Image 8" descr="drapeaux 2"/>
            <p:cNvPicPr/>
            <p:nvPr/>
          </p:nvPicPr>
          <p:blipFill>
            <a:blip r:embed="rId5">
              <a:lum bright="6000" contrast="-24000"/>
            </a:blip>
            <a:srcRect/>
            <a:stretch>
              <a:fillRect/>
            </a:stretch>
          </p:blipFill>
          <p:spPr>
            <a:xfrm>
              <a:off x="15498" y="6598905"/>
              <a:ext cx="5912677" cy="259095"/>
            </a:xfrm>
            <a:prstGeom prst="rect">
              <a:avLst/>
            </a:prstGeom>
            <a:noFill/>
            <a:ln>
              <a:noFill/>
              <a:prstDash/>
            </a:ln>
          </p:spPr>
        </p:pic>
        <p:pic>
          <p:nvPicPr>
            <p:cNvPr id="10" name="Image 9" descr="drapeaux 2"/>
            <p:cNvPicPr/>
            <p:nvPr/>
          </p:nvPicPr>
          <p:blipFill>
            <a:blip r:embed="rId5">
              <a:lum bright="6000" contrast="-24000"/>
            </a:blip>
            <a:srcRect/>
            <a:stretch>
              <a:fillRect/>
            </a:stretch>
          </p:blipFill>
          <p:spPr>
            <a:xfrm>
              <a:off x="5897179" y="6598905"/>
              <a:ext cx="6294822" cy="294647"/>
            </a:xfrm>
            <a:prstGeom prst="rect">
              <a:avLst/>
            </a:prstGeom>
            <a:noFill/>
            <a:ln>
              <a:noFill/>
              <a:prstDash/>
            </a:ln>
          </p:spPr>
        </p:pic>
      </p:grpSp>
      <p:sp>
        <p:nvSpPr>
          <p:cNvPr id="11" name="Espace réservé du texte 2"/>
          <p:cNvSpPr txBox="1">
            <a:spLocks/>
          </p:cNvSpPr>
          <p:nvPr/>
        </p:nvSpPr>
        <p:spPr>
          <a:xfrm>
            <a:off x="964325" y="5137127"/>
            <a:ext cx="10515600" cy="1426225"/>
          </a:xfrm>
          <a:prstGeom prst="rect">
            <a:avLst/>
          </a:prstGeom>
        </p:spPr>
        <p:txBody>
          <a:bodyPr vert="horz" lIns="91440" tIns="45720" rIns="91440" bIns="45720" rtlCol="0">
            <a:normAutofit fontScale="92500" lnSpcReduction="20000"/>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ctr"/>
            <a:r>
              <a:rPr lang="fr-FR" sz="1600" b="1" dirty="0" smtClean="0">
                <a:solidFill>
                  <a:schemeClr val="tx1"/>
                </a:solidFill>
                <a:latin typeface="Lucida Calligraphy" panose="03010101010101010101" pitchFamily="66" charset="0"/>
              </a:rPr>
              <a:t>Retrouvez cette présentation sur nos différentes pages et partagez vos commentaires sur :  </a:t>
            </a:r>
          </a:p>
          <a:p>
            <a:pPr algn="ctr"/>
            <a:r>
              <a:rPr lang="fr-FR" sz="1600" u="sng" dirty="0" smtClean="0">
                <a:latin typeface="Lucida Calligraphy" panose="03010101010101010101" pitchFamily="66" charset="0"/>
              </a:rPr>
              <a:t> </a:t>
            </a:r>
            <a:r>
              <a:rPr lang="fr-FR" sz="1600" dirty="0" smtClean="0">
                <a:latin typeface="Lucida Calligraphy" panose="03010101010101010101" pitchFamily="66" charset="0"/>
                <a:hlinkClick r:id="rId6"/>
              </a:rPr>
              <a:t>www.oapa-abcs.org</a:t>
            </a:r>
            <a:r>
              <a:rPr lang="fr-FR" sz="1600" dirty="0" smtClean="0">
                <a:latin typeface="Lucida Calligraphy" panose="03010101010101010101" pitchFamily="66" charset="0"/>
              </a:rPr>
              <a:t> </a:t>
            </a:r>
          </a:p>
          <a:p>
            <a:pPr algn="ctr"/>
            <a:r>
              <a:rPr lang="fr-FR" sz="1600" dirty="0" smtClean="0">
                <a:latin typeface="Lucida Calligraphy" panose="03010101010101010101" pitchFamily="66" charset="0"/>
                <a:hlinkClick r:id="rId7"/>
              </a:rPr>
              <a:t>www.doingbusinessinafrica.net</a:t>
            </a:r>
            <a:r>
              <a:rPr lang="fr-FR" sz="1600" dirty="0" smtClean="0">
                <a:latin typeface="Lucida Calligraphy" panose="03010101010101010101" pitchFamily="66" charset="0"/>
              </a:rPr>
              <a:t>  </a:t>
            </a:r>
          </a:p>
          <a:p>
            <a:pPr algn="ctr"/>
            <a:r>
              <a:rPr lang="fr-FR" sz="1600" dirty="0">
                <a:latin typeface="Lucida Calligraphy" panose="03010101010101010101" pitchFamily="66" charset="0"/>
              </a:rPr>
              <a:t>Facebook : </a:t>
            </a:r>
            <a:r>
              <a:rPr lang="fr-FR" sz="1600" dirty="0">
                <a:latin typeface="Lucida Calligraphy" panose="03010101010101010101" pitchFamily="66" charset="0"/>
                <a:hlinkClick r:id="rId8"/>
              </a:rPr>
              <a:t>https://web.facebook.com/OAPAABCS</a:t>
            </a:r>
            <a:r>
              <a:rPr lang="fr-FR" sz="1600" dirty="0" smtClean="0">
                <a:latin typeface="Lucida Calligraphy" panose="03010101010101010101" pitchFamily="66" charset="0"/>
                <a:hlinkClick r:id="rId8"/>
              </a:rPr>
              <a:t>/</a:t>
            </a:r>
            <a:r>
              <a:rPr lang="fr-FR" sz="1600" dirty="0" smtClean="0">
                <a:latin typeface="Lucida Calligraphy" panose="03010101010101010101" pitchFamily="66" charset="0"/>
              </a:rPr>
              <a:t> </a:t>
            </a:r>
          </a:p>
          <a:p>
            <a:pPr algn="ctr"/>
            <a:r>
              <a:rPr lang="fr-FR" sz="1600" dirty="0" err="1" smtClean="0">
                <a:latin typeface="Lucida Calligraphy" panose="03010101010101010101" pitchFamily="66" charset="0"/>
              </a:rPr>
              <a:t>Linkedln</a:t>
            </a:r>
            <a:r>
              <a:rPr lang="fr-FR" sz="1600" dirty="0">
                <a:latin typeface="Lucida Calligraphy" panose="03010101010101010101" pitchFamily="66" charset="0"/>
              </a:rPr>
              <a:t> : </a:t>
            </a:r>
            <a:r>
              <a:rPr lang="fr-FR" sz="1600" dirty="0">
                <a:latin typeface="Lucida Calligraphy" panose="03010101010101010101" pitchFamily="66" charset="0"/>
                <a:hlinkClick r:id="rId9"/>
              </a:rPr>
              <a:t>https://www.linkedin.com/company/oapaabcs</a:t>
            </a:r>
            <a:r>
              <a:rPr lang="fr-FR" sz="1600" dirty="0" smtClean="0">
                <a:latin typeface="Lucida Calligraphy" panose="03010101010101010101" pitchFamily="66" charset="0"/>
                <a:hlinkClick r:id="rId9"/>
              </a:rPr>
              <a:t>/</a:t>
            </a:r>
            <a:r>
              <a:rPr lang="fr-FR" sz="1600" dirty="0" smtClean="0">
                <a:latin typeface="Lucida Calligraphy" panose="03010101010101010101" pitchFamily="66" charset="0"/>
              </a:rPr>
              <a:t> </a:t>
            </a:r>
          </a:p>
          <a:p>
            <a:pPr algn="ctr"/>
            <a:endParaRPr lang="fr-FR" sz="4000" dirty="0">
              <a:latin typeface="Lucida Calligraphy" panose="03010101010101010101" pitchFamily="66" charset="0"/>
            </a:endParaRPr>
          </a:p>
        </p:txBody>
      </p:sp>
    </p:spTree>
    <p:extLst>
      <p:ext uri="{BB962C8B-B14F-4D97-AF65-F5344CB8AC3E}">
        <p14:creationId xmlns:p14="http://schemas.microsoft.com/office/powerpoint/2010/main" val="1727189650"/>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1304</TotalTime>
  <Words>1559</Words>
  <Application>Microsoft Office PowerPoint</Application>
  <PresentationFormat>Grand écran</PresentationFormat>
  <Paragraphs>244</Paragraphs>
  <Slides>24</Slides>
  <Notes>1</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24</vt:i4>
      </vt:variant>
    </vt:vector>
  </HeadingPairs>
  <TitlesOfParts>
    <vt:vector size="33" baseType="lpstr">
      <vt:lpstr>宋体</vt:lpstr>
      <vt:lpstr>Aharoni</vt:lpstr>
      <vt:lpstr>Arial</vt:lpstr>
      <vt:lpstr>Calibri</vt:lpstr>
      <vt:lpstr>Calibri Light</vt:lpstr>
      <vt:lpstr>Lucida Calligraphy</vt:lpstr>
      <vt:lpstr>Symbol</vt:lpstr>
      <vt:lpstr>Times New Roman</vt:lpstr>
      <vt:lpstr>Thème Office</vt:lpstr>
      <vt:lpstr>Présentation PowerPoint</vt:lpstr>
      <vt:lpstr>Présentation PowerPoint</vt:lpstr>
      <vt:lpstr>PLAN DE PRESENTATION DE L’EXPOSE</vt:lpstr>
      <vt:lpstr> 3 TEMPS FORTS DU DOING BUSINESS IN AFRICA</vt:lpstr>
      <vt:lpstr>Présentation PowerPoint</vt:lpstr>
      <vt:lpstr>Présentation PowerPoint</vt:lpstr>
      <vt:lpstr>UNE APPROCHE INCLUSIVE ET ENDOGÈNE D’ACCOMPAGNEMENT DE LA DYNAMIQUE DES AFFAIRES  </vt:lpstr>
      <vt:lpstr>Présentation PowerPoint</vt:lpstr>
      <vt:lpstr>Présentation PowerPoint</vt:lpstr>
      <vt:lpstr>  CREATION D’ENTREPRISE Score du Cameroun : 82,39 Objectif Cible : 91,72 Pays de référence : COTE D’IVOIRE</vt:lpstr>
      <vt:lpstr>Présentation PowerPoint</vt:lpstr>
      <vt:lpstr>  OBTENTION DE PERMIS DE CONSTRUIRE  Score du Cameroun : 59,74 Objectif Cible : 65,56 Pays de Référence : RWANDA  </vt:lpstr>
      <vt:lpstr>Présentation PowerPoint</vt:lpstr>
      <vt:lpstr>DEUX CONSTATS SUR LES PETITES ENTREPRISES</vt:lpstr>
      <vt:lpstr>1. Le Social Business Model de l’OAPA </vt:lpstr>
      <vt:lpstr>DOING BUSINESS IN AFRICA : OUR  SOCIAL BUSINESS MODEL </vt:lpstr>
      <vt:lpstr>Plateforme www.doingbusinessinafrica.net </vt:lpstr>
      <vt:lpstr>CRÉER MON ENTREPRISE ET GÉRER LES DÉMARCHES ADMINISTRATIVES</vt:lpstr>
      <vt:lpstr>COMPRENDRE MON AFFAIRE ET LA FAIRE ÉVOLUER </vt:lpstr>
      <vt:lpstr>ETRE PERFORMANT ET AVOIR UN PLAN DE GOUVERNANCE </vt:lpstr>
      <vt:lpstr>Présentation PowerPoint</vt:lpstr>
      <vt:lpstr>OPPORTUNITE DE COLLABORATION DBA 2020</vt:lpstr>
      <vt:lpstr>Présentation PowerPoint</vt:lpstr>
      <vt:lpstr>« Une Afrique émergente grâce à un climat des affaires performant!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DOING BUSINESS IN AFRICA</dc:title>
  <dc:creator>Krystel NOPOUDEM</dc:creator>
  <cp:lastModifiedBy>hp</cp:lastModifiedBy>
  <cp:revision>144</cp:revision>
  <dcterms:created xsi:type="dcterms:W3CDTF">2018-07-29T07:39:23Z</dcterms:created>
  <dcterms:modified xsi:type="dcterms:W3CDTF">2018-11-09T10:52:54Z</dcterms:modified>
</cp:coreProperties>
</file>