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4044" r:id="rId1"/>
  </p:sldMasterIdLst>
  <p:notesMasterIdLst>
    <p:notesMasterId r:id="rId25"/>
  </p:notesMasterIdLst>
  <p:sldIdLst>
    <p:sldId id="273" r:id="rId2"/>
    <p:sldId id="257" r:id="rId3"/>
    <p:sldId id="283" r:id="rId4"/>
    <p:sldId id="284" r:id="rId5"/>
    <p:sldId id="285" r:id="rId6"/>
    <p:sldId id="286" r:id="rId7"/>
    <p:sldId id="287" r:id="rId8"/>
    <p:sldId id="288" r:id="rId9"/>
    <p:sldId id="289" r:id="rId10"/>
    <p:sldId id="290" r:id="rId11"/>
    <p:sldId id="291" r:id="rId12"/>
    <p:sldId id="292" r:id="rId13"/>
    <p:sldId id="293" r:id="rId14"/>
    <p:sldId id="280" r:id="rId15"/>
    <p:sldId id="282" r:id="rId16"/>
    <p:sldId id="281" r:id="rId17"/>
    <p:sldId id="271" r:id="rId18"/>
    <p:sldId id="274" r:id="rId19"/>
    <p:sldId id="268" r:id="rId20"/>
    <p:sldId id="275" r:id="rId21"/>
    <p:sldId id="269" r:id="rId22"/>
    <p:sldId id="277" r:id="rId23"/>
    <p:sldId id="278" r:id="rId24"/>
  </p:sldIdLst>
  <p:sldSz cx="9144000" cy="6858000" type="screen4x3"/>
  <p:notesSz cx="6735763" cy="9866313"/>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6458" autoAdjust="0"/>
    <p:restoredTop sz="94671" autoAdjust="0"/>
  </p:normalViewPr>
  <p:slideViewPr>
    <p:cSldViewPr>
      <p:cViewPr varScale="1">
        <p:scale>
          <a:sx n="84" d="100"/>
          <a:sy n="84" d="100"/>
        </p:scale>
        <p:origin x="869" y="8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18831" cy="493316"/>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15373" y="0"/>
            <a:ext cx="2918831" cy="493316"/>
          </a:xfrm>
          <a:prstGeom prst="rect">
            <a:avLst/>
          </a:prstGeom>
        </p:spPr>
        <p:txBody>
          <a:bodyPr vert="horz" lIns="91440" tIns="45720" rIns="91440" bIns="45720" rtlCol="0"/>
          <a:lstStyle>
            <a:lvl1pPr algn="r">
              <a:defRPr sz="1200"/>
            </a:lvl1pPr>
          </a:lstStyle>
          <a:p>
            <a:fld id="{ED36E4ED-3EF6-4A08-ABC4-A0E702A5461E}" type="datetimeFigureOut">
              <a:rPr lang="fr-FR" smtClean="0"/>
              <a:pPr/>
              <a:t>01/02/2017</a:t>
            </a:fld>
            <a:endParaRPr lang="fr-FR"/>
          </a:p>
        </p:txBody>
      </p:sp>
      <p:sp>
        <p:nvSpPr>
          <p:cNvPr id="4" name="Espace réservé de l'image des diapositives 3"/>
          <p:cNvSpPr>
            <a:spLocks noGrp="1" noRot="1" noChangeAspect="1"/>
          </p:cNvSpPr>
          <p:nvPr>
            <p:ph type="sldImg" idx="2"/>
          </p:nvPr>
        </p:nvSpPr>
        <p:spPr>
          <a:xfrm>
            <a:off x="901700" y="739775"/>
            <a:ext cx="4932363" cy="3700463"/>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73577" y="4686499"/>
            <a:ext cx="5388610" cy="4439841"/>
          </a:xfrm>
          <a:prstGeom prst="rect">
            <a:avLst/>
          </a:prstGeom>
        </p:spPr>
        <p:txBody>
          <a:bodyPr vert="horz" lIns="91440" tIns="45720" rIns="91440" bIns="45720" rtlCol="0"/>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9371285"/>
            <a:ext cx="2918831" cy="493316"/>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15373" y="9371285"/>
            <a:ext cx="2918831" cy="493316"/>
          </a:xfrm>
          <a:prstGeom prst="rect">
            <a:avLst/>
          </a:prstGeom>
        </p:spPr>
        <p:txBody>
          <a:bodyPr vert="horz" lIns="91440" tIns="45720" rIns="91440" bIns="45720" rtlCol="0" anchor="b"/>
          <a:lstStyle>
            <a:lvl1pPr algn="r">
              <a:defRPr sz="1200"/>
            </a:lvl1pPr>
          </a:lstStyle>
          <a:p>
            <a:fld id="{232FDADD-91E4-4245-AF0E-F1D7E91BEC4E}" type="slidenum">
              <a:rPr lang="fr-FR" smtClean="0"/>
              <a:pPr/>
              <a:t>‹N°›</a:t>
            </a:fld>
            <a:endParaRPr lang="fr-FR"/>
          </a:p>
        </p:txBody>
      </p:sp>
    </p:spTree>
    <p:extLst>
      <p:ext uri="{BB962C8B-B14F-4D97-AF65-F5344CB8AC3E}">
        <p14:creationId xmlns:p14="http://schemas.microsoft.com/office/powerpoint/2010/main" val="1192084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32FDADD-91E4-4245-AF0E-F1D7E91BEC4E}" type="slidenum">
              <a:rPr lang="fr-FR" smtClean="0"/>
              <a:pPr/>
              <a:t>1</a:t>
            </a:fld>
            <a:endParaRPr lang="fr-FR"/>
          </a:p>
        </p:txBody>
      </p:sp>
    </p:spTree>
    <p:extLst>
      <p:ext uri="{BB962C8B-B14F-4D97-AF65-F5344CB8AC3E}">
        <p14:creationId xmlns:p14="http://schemas.microsoft.com/office/powerpoint/2010/main" val="36843093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32FDADD-91E4-4245-AF0E-F1D7E91BEC4E}" type="slidenum">
              <a:rPr lang="fr-FR" smtClean="0"/>
              <a:pPr/>
              <a:t>2</a:t>
            </a:fld>
            <a:endParaRPr lang="fr-FR"/>
          </a:p>
        </p:txBody>
      </p:sp>
    </p:spTree>
    <p:extLst>
      <p:ext uri="{BB962C8B-B14F-4D97-AF65-F5344CB8AC3E}">
        <p14:creationId xmlns:p14="http://schemas.microsoft.com/office/powerpoint/2010/main" val="2114591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fr-FR" smtClean="0"/>
              <a:t>Modifiez le style du titre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72103705-BABA-4168-B22C-E9104786D9AA}" type="datetime1">
              <a:rPr lang="fr-FR" smtClean="0"/>
              <a:pPr/>
              <a:t>01/02/2017</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2E58222E-7229-4D8F-B4BA-0032E7417FF6}"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p>
            <a:fld id="{0F42951B-BB5A-4525-A58B-180C812A8706}" type="datetime1">
              <a:rPr lang="fr-FR" smtClean="0"/>
              <a:pPr/>
              <a:t>01/02/2017</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2E58222E-7229-4D8F-B4BA-0032E7417FF6}" type="slidenum">
              <a:rPr lang="fr-FR" smtClean="0"/>
              <a:pPr/>
              <a:t>‹N°›</a:t>
            </a:fld>
            <a:endParaRPr lang="fr-FR"/>
          </a:p>
        </p:txBody>
      </p:sp>
      <p:sp>
        <p:nvSpPr>
          <p:cNvPr id="7" name="Title 6"/>
          <p:cNvSpPr>
            <a:spLocks noGrp="1"/>
          </p:cNvSpPr>
          <p:nvPr>
            <p:ph type="title"/>
          </p:nvPr>
        </p:nvSpPr>
        <p:spPr/>
        <p:txBody>
          <a:bodyPr/>
          <a:lstStyle/>
          <a:p>
            <a:r>
              <a:rPr lang="fr-FR" smtClean="0"/>
              <a:t>Modifiez le style du titre</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fr-FR" smtClean="0"/>
              <a:t>Modifiez le style du titre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4106F113-CA72-4357-98AA-9B22227CF41C}" type="datetime1">
              <a:rPr lang="fr-FR" smtClean="0"/>
              <a:pPr/>
              <a:t>01/02/2017</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2E58222E-7229-4D8F-B4BA-0032E7417FF6}"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a:p>
        </p:txBody>
      </p:sp>
      <p:sp>
        <p:nvSpPr>
          <p:cNvPr id="5" name="Date Placeholder 4"/>
          <p:cNvSpPr>
            <a:spLocks noGrp="1"/>
          </p:cNvSpPr>
          <p:nvPr>
            <p:ph type="dt" sz="half" idx="10"/>
          </p:nvPr>
        </p:nvSpPr>
        <p:spPr/>
        <p:txBody>
          <a:bodyPr/>
          <a:lstStyle/>
          <a:p>
            <a:fld id="{570316AB-0BE5-42BD-9D3C-E18CC85C77C5}" type="datetime1">
              <a:rPr lang="fr-FR" smtClean="0"/>
              <a:pPr/>
              <a:t>01/02/2017</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2E58222E-7229-4D8F-B4BA-0032E7417FF6}" type="slidenum">
              <a:rPr lang="fr-FR" smtClean="0"/>
              <a:pPr/>
              <a:t>‹N°›</a:t>
            </a:fld>
            <a:endParaRPr lang="fr-FR"/>
          </a:p>
        </p:txBody>
      </p:sp>
      <p:sp>
        <p:nvSpPr>
          <p:cNvPr id="9" name="Content Placeholder 8"/>
          <p:cNvSpPr>
            <a:spLocks noGrp="1"/>
          </p:cNvSpPr>
          <p:nvPr>
            <p:ph sz="quarter" idx="13"/>
          </p:nvPr>
        </p:nvSpPr>
        <p:spPr>
          <a:xfrm>
            <a:off x="676655" y="2679192"/>
            <a:ext cx="3822192" cy="34472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smtClean="0"/>
              <a:t>Modifiez le style du titre</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4D8E7F6E-D280-419C-8AC3-0D7A500D795C}" type="datetime1">
              <a:rPr lang="fr-FR" smtClean="0"/>
              <a:pPr/>
              <a:t>01/02/2017</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2E58222E-7229-4D8F-B4BA-0032E7417FF6}"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a:p>
        </p:txBody>
      </p:sp>
      <p:sp>
        <p:nvSpPr>
          <p:cNvPr id="3" name="Date Placeholder 2"/>
          <p:cNvSpPr>
            <a:spLocks noGrp="1"/>
          </p:cNvSpPr>
          <p:nvPr>
            <p:ph type="dt" sz="half" idx="10"/>
          </p:nvPr>
        </p:nvSpPr>
        <p:spPr/>
        <p:txBody>
          <a:bodyPr/>
          <a:lstStyle/>
          <a:p>
            <a:fld id="{62647D48-0D80-4543-9512-E8E5372A1908}" type="datetime1">
              <a:rPr lang="fr-FR" smtClean="0"/>
              <a:pPr/>
              <a:t>01/02/2017</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2E58222E-7229-4D8F-B4BA-0032E7417FF6}"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4C3BA24F-E8EF-4B18-8C66-870216C030FC}" type="datetime1">
              <a:rPr lang="fr-FR" smtClean="0"/>
              <a:pPr/>
              <a:t>01/02/2017</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2E58222E-7229-4D8F-B4BA-0032E7417FF6}"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E44D2021-FF29-4A89-A8DA-FB2917173992}" type="datetime1">
              <a:rPr lang="fr-FR" smtClean="0"/>
              <a:pPr/>
              <a:t>01/02/2017</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2E58222E-7229-4D8F-B4BA-0032E7417FF6}" type="slidenum">
              <a:rPr lang="fr-FR" smtClean="0"/>
              <a:pPr/>
              <a:t>‹N°›</a:t>
            </a:fld>
            <a:endParaRPr lang="fr-FR"/>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fr-FR" smtClean="0"/>
              <a:t>Modifiez le style du titre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fr-FR" smtClean="0"/>
              <a:t>Modifiez le style du titre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0CB4B0C1-EFEE-4C2C-9718-3271839A0E45}" type="datetime1">
              <a:rPr lang="fr-FR" smtClean="0"/>
              <a:pPr/>
              <a:t>01/02/2017</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2E58222E-7229-4D8F-B4BA-0032E7417FF6}" type="slidenum">
              <a:rPr lang="fr-FR" smtClean="0"/>
              <a:pPr/>
              <a:t>‹N°›</a:t>
            </a:fld>
            <a:endParaRPr lang="fr-FR"/>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p>
            <a:fld id="{DE2325B3-128D-4D61-8EA6-5C7630383F27}" type="datetime1">
              <a:rPr lang="fr-FR" smtClean="0"/>
              <a:pPr/>
              <a:t>01/02/2017</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2E58222E-7229-4D8F-B4BA-0032E7417FF6}"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51D06906-B4ED-49C1-8C7B-C82FA7123B36}" type="datetime1">
              <a:rPr lang="fr-FR" smtClean="0"/>
              <a:pPr/>
              <a:t>01/02/2017</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2E58222E-7229-4D8F-B4BA-0032E7417FF6}" type="slidenum">
              <a:rPr lang="fr-FR" smtClean="0"/>
              <a:pPr/>
              <a:t>‹N°›</a:t>
            </a:fld>
            <a:endParaRPr lang="fr-FR"/>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fr-FR" smtClean="0"/>
              <a:t>Modifiez le style du titre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6258DF3A-47EB-4E13-A9E6-C34A5AE4B7A1}" type="datetime1">
              <a:rPr lang="fr-FR" smtClean="0"/>
              <a:pPr/>
              <a:t>01/02/2017</a:t>
            </a:fld>
            <a:endParaRPr lang="fr-FR"/>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fr-FR"/>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2E58222E-7229-4D8F-B4BA-0032E7417FF6}" type="slidenum">
              <a:rPr lang="fr-FR" smtClean="0"/>
              <a:pPr/>
              <a:t>‹N°›</a:t>
            </a:fld>
            <a:endParaRPr lang="fr-FR"/>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Tree>
  </p:cSld>
  <p:clrMap bg1="lt1" tx1="dk1" bg2="lt2" tx2="dk2" accent1="accent1" accent2="accent2" accent3="accent3" accent4="accent4" accent5="accent5" accent6="accent6" hlink="hlink" folHlink="folHlink"/>
  <p:sldLayoutIdLst>
    <p:sldLayoutId id="2147484045" r:id="rId1"/>
    <p:sldLayoutId id="2147484046" r:id="rId2"/>
    <p:sldLayoutId id="2147484047" r:id="rId3"/>
    <p:sldLayoutId id="2147484048" r:id="rId4"/>
    <p:sldLayoutId id="2147484049" r:id="rId5"/>
    <p:sldLayoutId id="2147484050" r:id="rId6"/>
    <p:sldLayoutId id="2147484051" r:id="rId7"/>
    <p:sldLayoutId id="2147484052" r:id="rId8"/>
    <p:sldLayoutId id="2147484053" r:id="rId9"/>
    <p:sldLayoutId id="2147484054" r:id="rId10"/>
    <p:sldLayoutId id="2147484055" r:id="rId11"/>
  </p:sldLayoutIdLst>
  <p:hf hdr="0" dt="0"/>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gif"/><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jpeg"/><Relationship Id="rId5" Type="http://schemas.openxmlformats.org/officeDocument/2006/relationships/image" Target="../media/image4.jpeg"/><Relationship Id="rId10" Type="http://schemas.openxmlformats.org/officeDocument/2006/relationships/image" Target="../media/image9.jpeg"/><Relationship Id="rId4" Type="http://schemas.openxmlformats.org/officeDocument/2006/relationships/image" Target="../media/image3.jpe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www.oapa-abcs.org/"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mailto:oapa.abs2016@gmail.com" TargetMode="External"/><Relationship Id="rId2" Type="http://schemas.openxmlformats.org/officeDocument/2006/relationships/hyperlink" Target="http://www.oapa-abcs.org/" TargetMode="External"/><Relationship Id="rId1" Type="http://schemas.openxmlformats.org/officeDocument/2006/relationships/slideLayout" Target="../slideLayouts/slideLayout2.xml"/><Relationship Id="rId4" Type="http://schemas.openxmlformats.org/officeDocument/2006/relationships/image" Target="../media/image1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179513" y="188640"/>
            <a:ext cx="8808978" cy="1440159"/>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lnSpc>
                <a:spcPct val="115000"/>
              </a:lnSpc>
              <a:spcAft>
                <a:spcPts val="0"/>
              </a:spcAft>
              <a:tabLst>
                <a:tab pos="1226820" algn="l"/>
                <a:tab pos="3420110" algn="ctr"/>
              </a:tabLst>
            </a:pPr>
            <a:r>
              <a:rPr lang="fr-FR" sz="1400" dirty="0" smtClean="0">
                <a:latin typeface="Cambria" panose="02040503050406030204" pitchFamily="18" charset="0"/>
              </a:rPr>
              <a:t> </a:t>
            </a:r>
            <a:r>
              <a:rPr lang="fr-FR" sz="2000" b="1" dirty="0">
                <a:solidFill>
                  <a:srgbClr val="002060"/>
                </a:solidFill>
                <a:latin typeface="Andalus" panose="02020603050405020304" pitchFamily="18" charset="-78"/>
                <a:ea typeface="Calibri"/>
                <a:cs typeface="Andalus" panose="02020603050405020304" pitchFamily="18" charset="-78"/>
              </a:rPr>
              <a:t>OBSERVATOIRE AFRICAIN DE LA PRATIQUE DES AFFAIRES</a:t>
            </a:r>
            <a:endParaRPr lang="fr-FR" sz="2000" dirty="0">
              <a:latin typeface="Andalus" panose="02020603050405020304" pitchFamily="18" charset="-78"/>
              <a:ea typeface="Calibri"/>
              <a:cs typeface="Andalus" panose="02020603050405020304" pitchFamily="18" charset="-78"/>
            </a:endParaRPr>
          </a:p>
          <a:p>
            <a:pPr algn="ctr">
              <a:lnSpc>
                <a:spcPct val="115000"/>
              </a:lnSpc>
              <a:spcAft>
                <a:spcPts val="0"/>
              </a:spcAft>
            </a:pPr>
            <a:r>
              <a:rPr lang="fr-FR" sz="2000" b="1" i="1" dirty="0">
                <a:solidFill>
                  <a:srgbClr val="002060"/>
                </a:solidFill>
                <a:latin typeface="Andalus" panose="02020603050405020304" pitchFamily="18" charset="-78"/>
                <a:ea typeface="Calibri"/>
                <a:cs typeface="Andalus" panose="02020603050405020304" pitchFamily="18" charset="-78"/>
              </a:rPr>
              <a:t>AFRICAN BUSINESS CLIMATE SURVEY</a:t>
            </a:r>
            <a:endParaRPr lang="fr-FR" sz="2000" dirty="0">
              <a:latin typeface="Andalus" panose="02020603050405020304" pitchFamily="18" charset="-78"/>
              <a:ea typeface="Calibri"/>
              <a:cs typeface="Andalus" panose="02020603050405020304" pitchFamily="18" charset="-78"/>
            </a:endParaRPr>
          </a:p>
          <a:p>
            <a:pPr algn="ctr">
              <a:lnSpc>
                <a:spcPct val="115000"/>
              </a:lnSpc>
              <a:spcAft>
                <a:spcPts val="0"/>
              </a:spcAft>
            </a:pPr>
            <a:r>
              <a:rPr lang="fr-FR" sz="1600" b="1" dirty="0">
                <a:solidFill>
                  <a:srgbClr val="002060"/>
                </a:solidFill>
                <a:latin typeface="Andalus" panose="02020603050405020304" pitchFamily="18" charset="-78"/>
                <a:ea typeface="Calibri"/>
                <a:cs typeface="Andalus" panose="02020603050405020304" pitchFamily="18" charset="-78"/>
              </a:rPr>
              <a:t>Indice du climat des Affaires</a:t>
            </a:r>
            <a:endParaRPr lang="fr-FR" sz="1600" b="1" dirty="0">
              <a:latin typeface="Andalus" panose="02020603050405020304" pitchFamily="18" charset="-78"/>
              <a:ea typeface="Calibri"/>
              <a:cs typeface="Andalus" panose="02020603050405020304" pitchFamily="18" charset="-78"/>
            </a:endParaRPr>
          </a:p>
          <a:p>
            <a:pPr algn="ctr">
              <a:lnSpc>
                <a:spcPct val="115000"/>
              </a:lnSpc>
              <a:spcAft>
                <a:spcPts val="0"/>
              </a:spcAft>
            </a:pPr>
            <a:r>
              <a:rPr lang="fr-FR" sz="1600" b="1" i="1" dirty="0">
                <a:solidFill>
                  <a:srgbClr val="002060"/>
                </a:solidFill>
                <a:latin typeface="Andalus" panose="02020603050405020304" pitchFamily="18" charset="-78"/>
                <a:ea typeface="Calibri"/>
                <a:cs typeface="Andalus" panose="02020603050405020304" pitchFamily="18" charset="-78"/>
              </a:rPr>
              <a:t>Business Climate Index</a:t>
            </a:r>
            <a:endParaRPr lang="fr-FR" sz="1600" dirty="0">
              <a:latin typeface="Andalus" panose="02020603050405020304" pitchFamily="18" charset="-78"/>
              <a:ea typeface="Calibri"/>
              <a:cs typeface="Andalus" panose="02020603050405020304" pitchFamily="18" charset="-78"/>
            </a:endParaRPr>
          </a:p>
          <a:p>
            <a:pPr algn="ctr">
              <a:lnSpc>
                <a:spcPct val="115000"/>
              </a:lnSpc>
              <a:spcAft>
                <a:spcPts val="1000"/>
              </a:spcAft>
            </a:pPr>
            <a:r>
              <a:rPr lang="fr-FR" sz="1050" b="1" dirty="0">
                <a:solidFill>
                  <a:srgbClr val="002060"/>
                </a:solidFill>
                <a:latin typeface="Cambria"/>
                <a:ea typeface="Calibri"/>
                <a:cs typeface="Times New Roman"/>
              </a:rPr>
              <a:t>Récépissé N</a:t>
            </a:r>
            <a:r>
              <a:rPr lang="fr-FR" sz="1050" b="1" baseline="30000" dirty="0">
                <a:solidFill>
                  <a:srgbClr val="002060"/>
                </a:solidFill>
                <a:latin typeface="Cambria"/>
                <a:ea typeface="Calibri"/>
                <a:cs typeface="Times New Roman"/>
              </a:rPr>
              <a:t>0</a:t>
            </a:r>
            <a:r>
              <a:rPr lang="fr-FR" sz="1050" b="1" dirty="0">
                <a:solidFill>
                  <a:srgbClr val="002060"/>
                </a:solidFill>
                <a:latin typeface="Cambria"/>
                <a:ea typeface="Calibri"/>
                <a:cs typeface="Times New Roman"/>
              </a:rPr>
              <a:t> 00001211 /RDA/J06/SAAJP/BAPP du 13/10/2016</a:t>
            </a:r>
            <a:endParaRPr lang="fr-FR" sz="1400" dirty="0">
              <a:effectLst/>
              <a:latin typeface="Calibri"/>
              <a:ea typeface="Calibri"/>
              <a:cs typeface="Times New Roman"/>
            </a:endParaRPr>
          </a:p>
        </p:txBody>
      </p:sp>
      <p:pic>
        <p:nvPicPr>
          <p:cNvPr id="12" name="Image 11"/>
          <p:cNvPicPr/>
          <p:nvPr/>
        </p:nvPicPr>
        <p:blipFill>
          <a:blip r:embed="rId3"/>
          <a:stretch>
            <a:fillRect/>
          </a:stretch>
        </p:blipFill>
        <p:spPr>
          <a:xfrm>
            <a:off x="3275856" y="1663637"/>
            <a:ext cx="2736304" cy="1693355"/>
          </a:xfrm>
          <a:prstGeom prst="rect">
            <a:avLst/>
          </a:prstGeom>
        </p:spPr>
      </p:pic>
      <p:sp>
        <p:nvSpPr>
          <p:cNvPr id="14" name="Titre 2"/>
          <p:cNvSpPr txBox="1">
            <a:spLocks/>
          </p:cNvSpPr>
          <p:nvPr/>
        </p:nvSpPr>
        <p:spPr>
          <a:xfrm>
            <a:off x="1979711" y="3407181"/>
            <a:ext cx="4999659" cy="1542319"/>
          </a:xfrm>
          <a:prstGeom prst="rect">
            <a:avLst/>
          </a:prstGeom>
        </p:spPr>
        <p:style>
          <a:lnRef idx="1">
            <a:schemeClr val="accent5"/>
          </a:lnRef>
          <a:fillRef idx="2">
            <a:schemeClr val="accent5"/>
          </a:fillRef>
          <a:effectRef idx="1">
            <a:schemeClr val="accent5"/>
          </a:effectRef>
          <a:fontRef idx="minor">
            <a:schemeClr val="dk1"/>
          </a:fontRef>
        </p:style>
        <p:txBody>
          <a:bodyPr vert="horz" lIns="91440" tIns="45720" rIns="91440" bIns="45720" rtlCol="0" anchor="b">
            <a:noAutofit/>
          </a:bodyPr>
          <a:lstStyle>
            <a:lvl1pPr algn="l" defTabSz="342900" rtl="0" eaLnBrk="1" latinLnBrk="0" hangingPunct="1">
              <a:spcBef>
                <a:spcPct val="0"/>
              </a:spcBef>
              <a:buNone/>
              <a:defRPr sz="405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lnSpc>
                <a:spcPct val="160000"/>
              </a:lnSpc>
            </a:pPr>
            <a:endParaRPr lang="fr-FR" sz="2800" b="1" dirty="0" smtClean="0">
              <a:effectLst>
                <a:outerShdw blurRad="38100" dist="38100" dir="2700000" algn="tl">
                  <a:srgbClr val="000000">
                    <a:alpha val="43137"/>
                  </a:srgbClr>
                </a:outerShdw>
              </a:effectLst>
              <a:latin typeface="Calisto MT" panose="02040603050505030304" pitchFamily="18" charset="0"/>
            </a:endParaRPr>
          </a:p>
          <a:p>
            <a:pPr algn="ctr">
              <a:lnSpc>
                <a:spcPct val="160000"/>
              </a:lnSpc>
            </a:pPr>
            <a:endParaRPr lang="fr-FR" sz="2800" b="1" dirty="0">
              <a:effectLst>
                <a:outerShdw blurRad="38100" dist="38100" dir="2700000" algn="tl">
                  <a:srgbClr val="000000">
                    <a:alpha val="43137"/>
                  </a:srgbClr>
                </a:outerShdw>
              </a:effectLst>
              <a:latin typeface="Calisto MT" panose="02040603050505030304" pitchFamily="18" charset="0"/>
            </a:endParaRPr>
          </a:p>
          <a:p>
            <a:pPr algn="ctr">
              <a:lnSpc>
                <a:spcPct val="160000"/>
              </a:lnSpc>
            </a:pPr>
            <a:endParaRPr lang="fr-FR" sz="2800" b="1" dirty="0" smtClean="0">
              <a:effectLst>
                <a:outerShdw blurRad="38100" dist="38100" dir="2700000" algn="tl">
                  <a:srgbClr val="000000">
                    <a:alpha val="43137"/>
                  </a:srgbClr>
                </a:outerShdw>
              </a:effectLst>
              <a:latin typeface="Calisto MT" panose="02040603050505030304" pitchFamily="18" charset="0"/>
            </a:endParaRPr>
          </a:p>
          <a:p>
            <a:pPr algn="ctr">
              <a:lnSpc>
                <a:spcPct val="160000"/>
              </a:lnSpc>
            </a:pPr>
            <a:endParaRPr lang="fr-FR" sz="2800" b="1" dirty="0">
              <a:effectLst>
                <a:outerShdw blurRad="38100" dist="38100" dir="2700000" algn="tl">
                  <a:srgbClr val="000000">
                    <a:alpha val="43137"/>
                  </a:srgbClr>
                </a:outerShdw>
              </a:effectLst>
              <a:latin typeface="Calisto MT" panose="02040603050505030304" pitchFamily="18" charset="0"/>
            </a:endParaRPr>
          </a:p>
          <a:p>
            <a:pPr algn="ctr">
              <a:lnSpc>
                <a:spcPct val="160000"/>
              </a:lnSpc>
            </a:pPr>
            <a:endParaRPr lang="fr-FR" sz="3600" b="1" dirty="0" smtClean="0">
              <a:effectLst>
                <a:outerShdw blurRad="38100" dist="38100" dir="2700000" algn="tl">
                  <a:srgbClr val="000000">
                    <a:alpha val="43137"/>
                  </a:srgbClr>
                </a:outerShdw>
              </a:effectLst>
              <a:latin typeface="Calisto MT" panose="02040603050505030304" pitchFamily="18" charset="0"/>
            </a:endParaRPr>
          </a:p>
          <a:p>
            <a:pPr algn="ctr">
              <a:lnSpc>
                <a:spcPct val="160000"/>
              </a:lnSpc>
            </a:pPr>
            <a:endParaRPr lang="fr-FR" sz="4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ngsana New" panose="02020603050405020304" pitchFamily="18" charset="-34"/>
              <a:cs typeface="Angsana New" panose="02020603050405020304" pitchFamily="18" charset="-34"/>
            </a:endParaRPr>
          </a:p>
          <a:p>
            <a:pPr algn="ctr">
              <a:lnSpc>
                <a:spcPct val="160000"/>
              </a:lnSpc>
            </a:pPr>
            <a:endParaRPr lang="fr-FR" sz="4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ngsana New" panose="02020603050405020304" pitchFamily="18" charset="-34"/>
              <a:cs typeface="Angsana New" panose="02020603050405020304" pitchFamily="18" charset="-34"/>
            </a:endParaRPr>
          </a:p>
          <a:p>
            <a:pPr algn="ctr">
              <a:lnSpc>
                <a:spcPct val="160000"/>
              </a:lnSpc>
            </a:pPr>
            <a:endParaRPr lang="fr-FR" sz="4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ngsana New" panose="02020603050405020304" pitchFamily="18" charset="-34"/>
              <a:cs typeface="Angsana New" panose="02020603050405020304" pitchFamily="18" charset="-34"/>
            </a:endParaRPr>
          </a:p>
          <a:p>
            <a:pPr algn="ctr">
              <a:lnSpc>
                <a:spcPct val="160000"/>
              </a:lnSpc>
            </a:pPr>
            <a:endParaRPr lang="fr-FR" sz="4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ngsana New" panose="02020603050405020304" pitchFamily="18" charset="-34"/>
              <a:cs typeface="Angsana New" panose="02020603050405020304" pitchFamily="18" charset="-34"/>
            </a:endParaRPr>
          </a:p>
          <a:p>
            <a:pPr algn="ctr">
              <a:lnSpc>
                <a:spcPct val="160000"/>
              </a:lnSpc>
            </a:pPr>
            <a:endParaRPr lang="fr-FR" sz="4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ngsana New" panose="02020603050405020304" pitchFamily="18" charset="-34"/>
              <a:cs typeface="Angsana New" panose="02020603050405020304" pitchFamily="18" charset="-34"/>
            </a:endParaRPr>
          </a:p>
          <a:p>
            <a:pPr algn="ctr">
              <a:lnSpc>
                <a:spcPct val="160000"/>
              </a:lnSpc>
            </a:pPr>
            <a:endParaRPr lang="fr-FR" sz="4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ngsana New" panose="02020603050405020304" pitchFamily="18" charset="-34"/>
              <a:cs typeface="Angsana New" panose="02020603050405020304" pitchFamily="18" charset="-34"/>
            </a:endParaRPr>
          </a:p>
          <a:p>
            <a:pPr algn="ctr"/>
            <a:endParaRPr lang="fr-FR"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ngsana New" panose="02020603050405020304" pitchFamily="18" charset="-34"/>
              <a:cs typeface="Angsana New" panose="02020603050405020304" pitchFamily="18" charset="-34"/>
            </a:endParaRPr>
          </a:p>
          <a:p>
            <a:pPr algn="ctr"/>
            <a:endParaRPr lang="fr-FR"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ngsana New" panose="02020603050405020304" pitchFamily="18" charset="-34"/>
              <a:cs typeface="Angsana New" panose="02020603050405020304" pitchFamily="18" charset="-34"/>
            </a:endParaRPr>
          </a:p>
          <a:p>
            <a:pPr algn="ctr"/>
            <a:endParaRPr lang="fr-FR"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ngsana New" panose="02020603050405020304" pitchFamily="18" charset="-34"/>
              <a:cs typeface="Angsana New" panose="02020603050405020304" pitchFamily="18" charset="-34"/>
            </a:endParaRPr>
          </a:p>
          <a:p>
            <a:pPr algn="ctr"/>
            <a:endParaRPr lang="fr-FR"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ngsana New" panose="02020603050405020304" pitchFamily="18" charset="-34"/>
              <a:cs typeface="Angsana New" panose="02020603050405020304" pitchFamily="18" charset="-34"/>
            </a:endParaRPr>
          </a:p>
          <a:p>
            <a:pPr algn="ctr"/>
            <a:endParaRPr lang="fr-FR" sz="36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ngsana New" panose="02020603050405020304" pitchFamily="18" charset="-34"/>
              <a:cs typeface="Angsana New" panose="02020603050405020304" pitchFamily="18" charset="-34"/>
            </a:endParaRPr>
          </a:p>
          <a:p>
            <a:pPr algn="ctr"/>
            <a:endParaRPr lang="fr-FR" sz="36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ngsana New" panose="02020603050405020304" pitchFamily="18" charset="-34"/>
              <a:cs typeface="Angsana New" panose="02020603050405020304" pitchFamily="18" charset="-34"/>
            </a:endParaRPr>
          </a:p>
          <a:p>
            <a:pPr algn="ctr"/>
            <a:r>
              <a:rPr lang="fr-FR" sz="36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ngsana New" panose="02020603050405020304" pitchFamily="18" charset="-34"/>
                <a:cs typeface="Angsana New" panose="02020603050405020304" pitchFamily="18" charset="-34"/>
              </a:rPr>
              <a:t>PLAQUETTE</a:t>
            </a:r>
          </a:p>
          <a:p>
            <a:pPr algn="ctr"/>
            <a:r>
              <a:rPr lang="fr-FR" sz="2800" b="1" dirty="0">
                <a:solidFill>
                  <a:srgbClr val="0070C0"/>
                </a:solidFill>
                <a:effectLst>
                  <a:outerShdw blurRad="38100" dist="38100" dir="2700000" algn="tl">
                    <a:srgbClr val="000000">
                      <a:alpha val="43137"/>
                    </a:srgbClr>
                  </a:outerShdw>
                </a:effectLst>
                <a:latin typeface="Angsana New" panose="02020603050405020304" pitchFamily="18" charset="-34"/>
                <a:cs typeface="Angsana New" panose="02020603050405020304" pitchFamily="18" charset="-34"/>
              </a:rPr>
              <a:t>INFORMATION LEAFLET</a:t>
            </a:r>
          </a:p>
          <a:p>
            <a:pPr algn="ctr">
              <a:lnSpc>
                <a:spcPct val="160000"/>
              </a:lnSpc>
            </a:pPr>
            <a:endParaRPr lang="fr-FR" sz="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ngsana New" panose="02020603050405020304" pitchFamily="18" charset="-34"/>
              <a:cs typeface="Angsana New" panose="02020603050405020304" pitchFamily="18" charset="-34"/>
            </a:endParaRPr>
          </a:p>
          <a:p>
            <a:pPr algn="ctr">
              <a:lnSpc>
                <a:spcPct val="160000"/>
              </a:lnSpc>
            </a:pPr>
            <a:endParaRPr lang="fr-FR" sz="800" b="1" dirty="0">
              <a:effectLst>
                <a:outerShdw blurRad="38100" dist="38100" dir="2700000" algn="tl">
                  <a:srgbClr val="000000">
                    <a:alpha val="43137"/>
                  </a:srgbClr>
                </a:outerShdw>
              </a:effectLst>
              <a:latin typeface="Calisto MT" panose="02040603050505030304" pitchFamily="18" charset="0"/>
            </a:endParaRPr>
          </a:p>
        </p:txBody>
      </p:sp>
      <p:pic>
        <p:nvPicPr>
          <p:cNvPr id="16" name="Picture 2" descr="Cameroon Business Foru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7946" y="5535488"/>
            <a:ext cx="993938" cy="906453"/>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4" descr="Résultat de recherche d'images pour &quot;afriland&quo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006090" y="5736851"/>
            <a:ext cx="936104" cy="600821"/>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74562" y="5570789"/>
            <a:ext cx="737657" cy="8358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 name="Picture 8" descr="Résultat de recherche d'images pour &quot;minepat&quot;"/>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389287" y="5600403"/>
            <a:ext cx="946197" cy="757528"/>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C:\Users\Pr Diffo\Desktop\logo chambre de commerce_0.gif"/>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434921" y="5610138"/>
            <a:ext cx="727654" cy="694465"/>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12" descr="Résultat de recherche d'images pour &quot;gicam&quot;"/>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223962" y="5655562"/>
            <a:ext cx="720080" cy="6328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https://fb-s-c-a.akamaihd.net/h-ak-xfp1/v/t1.0-1/15094965_10154146601089001_2492901029640237857_n.jpg?oh=e020f7f6b298807d6beab3ce41fbfd74&amp;oe=591F2CAE&amp;__gda__=1493218341_d6f06ac0093295e2bb1bbbd3a7b2512d"/>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042158" y="5743692"/>
            <a:ext cx="757298" cy="719247"/>
          </a:xfrm>
          <a:prstGeom prst="rect">
            <a:avLst/>
          </a:prstGeom>
          <a:noFill/>
          <a:extLst>
            <a:ext uri="{909E8E84-426E-40DD-AFC4-6F175D3DCCD1}">
              <a14:hiddenFill xmlns:a14="http://schemas.microsoft.com/office/drawing/2010/main">
                <a:solidFill>
                  <a:srgbClr val="FFFFFF"/>
                </a:solidFill>
              </a14:hiddenFill>
            </a:ext>
          </a:extLst>
        </p:spPr>
      </p:pic>
      <p:pic>
        <p:nvPicPr>
          <p:cNvPr id="2050" name="Image 1" descr="drapeaux 2"/>
          <p:cNvPicPr>
            <a:picLocks noChangeAspect="1" noChangeArrowheads="1"/>
          </p:cNvPicPr>
          <p:nvPr/>
        </p:nvPicPr>
        <p:blipFill>
          <a:blip r:embed="rId11">
            <a:lum bright="6000" contrast="-24000"/>
            <a:extLst>
              <a:ext uri="{28A0092B-C50C-407E-A947-70E740481C1C}">
                <a14:useLocalDpi xmlns:a14="http://schemas.microsoft.com/office/drawing/2010/main" val="0"/>
              </a:ext>
            </a:extLst>
          </a:blip>
          <a:srcRect l="523" t="13683" r="427" b="9673"/>
          <a:stretch>
            <a:fillRect/>
          </a:stretch>
        </p:blipFill>
        <p:spPr bwMode="auto">
          <a:xfrm flipV="1">
            <a:off x="0" y="6549610"/>
            <a:ext cx="9144000" cy="308389"/>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3"/>
          <p:cNvSpPr>
            <a:spLocks noChangeArrowheads="1"/>
          </p:cNvSpPr>
          <p:nvPr/>
        </p:nvSpPr>
        <p:spPr bwMode="auto">
          <a:xfrm>
            <a:off x="2267744" y="6306465"/>
            <a:ext cx="9283626"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100" b="1" i="0" u="none" strike="noStrike" cap="none" normalizeH="0" baseline="0" dirty="0" smtClean="0">
                <a:ln>
                  <a:noFill/>
                </a:ln>
                <a:solidFill>
                  <a:srgbClr val="808080"/>
                </a:solidFill>
                <a:effectLst/>
                <a:latin typeface="Cambria" panose="02040503050406030204" pitchFamily="18" charset="0"/>
                <a:ea typeface="Times New Roman" panose="02020603050405020304" pitchFamily="18" charset="0"/>
                <a:cs typeface="Times New Roman" panose="02020603050405020304" pitchFamily="18" charset="0"/>
              </a:rPr>
              <a:t>Courriel : oapa.abs2016@gmail.com - Site web: www.oapa-abcs.org</a:t>
            </a:r>
            <a:endParaRPr kumimoji="0" lang="fr-FR" altLang="fr-FR" sz="1100" b="0" i="0" u="none" strike="noStrike" cap="none" normalizeH="0" baseline="0" dirty="0" smtClean="0">
              <a:ln>
                <a:noFill/>
              </a:ln>
              <a:solidFill>
                <a:schemeClr val="tx1"/>
              </a:solidFill>
              <a:effectLst/>
              <a:latin typeface="Arial" panose="020B0604020202020204" pitchFamily="34" charset="0"/>
            </a:endParaRPr>
          </a:p>
        </p:txBody>
      </p:sp>
      <p:pic>
        <p:nvPicPr>
          <p:cNvPr id="22"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293164" y="5637726"/>
            <a:ext cx="1141757" cy="6589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Image 3"/>
          <p:cNvPicPr>
            <a:picLocks noChangeAspect="1"/>
          </p:cNvPicPr>
          <p:nvPr/>
        </p:nvPicPr>
        <p:blipFill>
          <a:blip r:embed="rId13"/>
          <a:stretch>
            <a:fillRect/>
          </a:stretch>
        </p:blipFill>
        <p:spPr>
          <a:xfrm>
            <a:off x="6848053" y="5730383"/>
            <a:ext cx="1098835" cy="732556"/>
          </a:xfrm>
          <a:prstGeom prst="rect">
            <a:avLst/>
          </a:prstGeom>
        </p:spPr>
      </p:pic>
    </p:spTree>
    <p:extLst>
      <p:ext uri="{BB962C8B-B14F-4D97-AF65-F5344CB8AC3E}">
        <p14:creationId xmlns:p14="http://schemas.microsoft.com/office/powerpoint/2010/main" val="185665085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contenu 2"/>
          <p:cNvSpPr>
            <a:spLocks noGrp="1"/>
          </p:cNvSpPr>
          <p:nvPr>
            <p:ph idx="1"/>
          </p:nvPr>
        </p:nvSpPr>
        <p:spPr>
          <a:xfrm>
            <a:off x="933834" y="2420888"/>
            <a:ext cx="7372341" cy="3672409"/>
          </a:xfrm>
          <a:noFill/>
          <a:ln>
            <a:noFill/>
          </a:ln>
        </p:spPr>
        <p:txBody>
          <a:bodyPr>
            <a:normAutofit fontScale="32500" lnSpcReduction="20000"/>
          </a:bodyPr>
          <a:lstStyle/>
          <a:p>
            <a:pPr lvl="0">
              <a:lnSpc>
                <a:spcPct val="120000"/>
              </a:lnSpc>
              <a:buFont typeface="Wingdings" panose="05000000000000000000" pitchFamily="2" charset="2"/>
              <a:buChar char="v"/>
            </a:pPr>
            <a:r>
              <a:rPr lang="fr-FR" sz="4300" b="1" dirty="0" smtClean="0"/>
              <a:t> GENERAL </a:t>
            </a:r>
            <a:r>
              <a:rPr lang="fr-FR" sz="4300" b="1" dirty="0"/>
              <a:t>OVERVIEW </a:t>
            </a:r>
          </a:p>
          <a:p>
            <a:pPr lvl="0">
              <a:lnSpc>
                <a:spcPct val="120000"/>
              </a:lnSpc>
              <a:buFont typeface="Wingdings" panose="05000000000000000000" pitchFamily="2" charset="2"/>
              <a:buChar char="v"/>
            </a:pPr>
            <a:r>
              <a:rPr lang="fr-FR" sz="4300" b="1" dirty="0" smtClean="0"/>
              <a:t> HISTORY </a:t>
            </a:r>
            <a:endParaRPr lang="fr-FR" sz="4300" b="1" dirty="0"/>
          </a:p>
          <a:p>
            <a:pPr lvl="0">
              <a:lnSpc>
                <a:spcPct val="120000"/>
              </a:lnSpc>
              <a:buFont typeface="Wingdings" panose="05000000000000000000" pitchFamily="2" charset="2"/>
              <a:buChar char="v"/>
            </a:pPr>
            <a:r>
              <a:rPr lang="fr-FR" sz="4300" b="1" dirty="0"/>
              <a:t>VISION</a:t>
            </a:r>
          </a:p>
          <a:p>
            <a:pPr lvl="0">
              <a:lnSpc>
                <a:spcPct val="120000"/>
              </a:lnSpc>
              <a:buFont typeface="Wingdings" panose="05000000000000000000" pitchFamily="2" charset="2"/>
              <a:buChar char="v"/>
            </a:pPr>
            <a:r>
              <a:rPr lang="fr-FR" sz="4300" b="1" dirty="0"/>
              <a:t>MISSIONS </a:t>
            </a:r>
          </a:p>
          <a:p>
            <a:pPr lvl="0">
              <a:lnSpc>
                <a:spcPct val="120000"/>
              </a:lnSpc>
              <a:buFont typeface="Wingdings" panose="05000000000000000000" pitchFamily="2" charset="2"/>
              <a:buChar char="v"/>
            </a:pPr>
            <a:r>
              <a:rPr lang="fr-FR" sz="4300" b="1" dirty="0" smtClean="0"/>
              <a:t>MANAGEMENT</a:t>
            </a:r>
          </a:p>
          <a:p>
            <a:pPr lvl="0">
              <a:lnSpc>
                <a:spcPct val="120000"/>
              </a:lnSpc>
              <a:buFont typeface="Wingdings" panose="05000000000000000000" pitchFamily="2" charset="2"/>
              <a:buChar char="v"/>
            </a:pPr>
            <a:r>
              <a:rPr lang="fr-FR" sz="4300" b="1" dirty="0" smtClean="0"/>
              <a:t>ORGANIGRAM</a:t>
            </a:r>
            <a:endParaRPr lang="fr-FR" sz="4300" b="1" dirty="0"/>
          </a:p>
          <a:p>
            <a:pPr lvl="0">
              <a:lnSpc>
                <a:spcPct val="120000"/>
              </a:lnSpc>
              <a:buFont typeface="Wingdings" panose="05000000000000000000" pitchFamily="2" charset="2"/>
              <a:buChar char="v"/>
            </a:pPr>
            <a:r>
              <a:rPr lang="fr-FR" sz="4300" b="1" dirty="0" smtClean="0"/>
              <a:t>TERRITORY COVERED</a:t>
            </a:r>
            <a:endParaRPr lang="fr-FR" sz="4300" b="1" dirty="0"/>
          </a:p>
          <a:p>
            <a:pPr>
              <a:lnSpc>
                <a:spcPct val="120000"/>
              </a:lnSpc>
              <a:buFont typeface="Wingdings" panose="05000000000000000000" pitchFamily="2" charset="2"/>
              <a:buChar char="v"/>
            </a:pPr>
            <a:r>
              <a:rPr lang="fr-FR" sz="4300" b="1" dirty="0" smtClean="0"/>
              <a:t>MEMBERSHIP</a:t>
            </a:r>
          </a:p>
          <a:p>
            <a:pPr>
              <a:lnSpc>
                <a:spcPct val="120000"/>
              </a:lnSpc>
              <a:buFont typeface="Wingdings" panose="05000000000000000000" pitchFamily="2" charset="2"/>
              <a:buChar char="v"/>
            </a:pPr>
            <a:r>
              <a:rPr lang="fr-FR" sz="4300" b="1" dirty="0" smtClean="0"/>
              <a:t>ACHIEVEMENT</a:t>
            </a:r>
          </a:p>
          <a:p>
            <a:pPr>
              <a:lnSpc>
                <a:spcPct val="120000"/>
              </a:lnSpc>
              <a:buFont typeface="Wingdings" panose="05000000000000000000" pitchFamily="2" charset="2"/>
              <a:buChar char="v"/>
            </a:pPr>
            <a:r>
              <a:rPr lang="fr-FR" sz="4300" b="1" dirty="0" smtClean="0"/>
              <a:t>EXPERTISE QUALIFIEE </a:t>
            </a:r>
            <a:endParaRPr lang="fr-FR" sz="4300" b="1" dirty="0"/>
          </a:p>
          <a:p>
            <a:pPr lvl="0">
              <a:lnSpc>
                <a:spcPct val="120000"/>
              </a:lnSpc>
              <a:buFont typeface="Wingdings" panose="05000000000000000000" pitchFamily="2" charset="2"/>
              <a:buChar char="v"/>
            </a:pPr>
            <a:r>
              <a:rPr lang="fr-FR" sz="4300" b="1" dirty="0" smtClean="0"/>
              <a:t>PERSPECTIVES</a:t>
            </a:r>
          </a:p>
          <a:p>
            <a:pPr lvl="0">
              <a:lnSpc>
                <a:spcPct val="120000"/>
              </a:lnSpc>
              <a:buFont typeface="Wingdings" panose="05000000000000000000" pitchFamily="2" charset="2"/>
              <a:buChar char="v"/>
            </a:pPr>
            <a:r>
              <a:rPr lang="fr-FR" sz="4300" b="1" dirty="0" smtClean="0"/>
              <a:t>ANTENNES</a:t>
            </a:r>
            <a:endParaRPr lang="fr-FR" sz="4300" b="1" dirty="0"/>
          </a:p>
          <a:p>
            <a:pPr lvl="0">
              <a:lnSpc>
                <a:spcPct val="120000"/>
              </a:lnSpc>
              <a:buFont typeface="Wingdings" panose="05000000000000000000" pitchFamily="2" charset="2"/>
              <a:buChar char="v"/>
            </a:pPr>
            <a:r>
              <a:rPr lang="fr-FR" sz="4300" b="1" dirty="0"/>
              <a:t>PARTENAIRES</a:t>
            </a:r>
          </a:p>
          <a:p>
            <a:pPr lvl="0">
              <a:lnSpc>
                <a:spcPct val="120000"/>
              </a:lnSpc>
              <a:buFont typeface="Wingdings" panose="05000000000000000000" pitchFamily="2" charset="2"/>
              <a:buChar char="v"/>
            </a:pPr>
            <a:r>
              <a:rPr lang="fr-FR" sz="4400" b="1" dirty="0"/>
              <a:t>L’AFRIQUE : UN POLE DE DEVELOPPEMENT ECONOMIQUE EMERGENT</a:t>
            </a:r>
            <a:endParaRPr lang="fr-FR" sz="4200" b="1" dirty="0">
              <a:solidFill>
                <a:schemeClr val="tx1"/>
              </a:solidFill>
              <a:latin typeface="Calisto MT" panose="02040603050505030304" pitchFamily="18" charset="0"/>
            </a:endParaRPr>
          </a:p>
          <a:p>
            <a:pPr marL="571500" lvl="0" indent="-571500">
              <a:lnSpc>
                <a:spcPct val="120000"/>
              </a:lnSpc>
              <a:buNone/>
            </a:pPr>
            <a:endParaRPr lang="fr-FR" sz="4200" b="1" dirty="0">
              <a:latin typeface="Calisto MT" panose="02040603050505030304" pitchFamily="18" charset="0"/>
            </a:endParaRPr>
          </a:p>
          <a:p>
            <a:pPr marL="0" lvl="0" indent="0">
              <a:buNone/>
            </a:pPr>
            <a:endParaRPr lang="fr-FR" sz="3600" dirty="0">
              <a:latin typeface="Calisto MT" panose="02040603050505030304" pitchFamily="18" charset="0"/>
            </a:endParaRPr>
          </a:p>
          <a:p>
            <a:pPr marL="0" lvl="0" indent="0">
              <a:buNone/>
            </a:pPr>
            <a:endParaRPr lang="fr-FR" sz="2900" dirty="0">
              <a:latin typeface="Calisto MT" panose="02040603050505030304" pitchFamily="18" charset="0"/>
            </a:endParaRPr>
          </a:p>
        </p:txBody>
      </p:sp>
      <p:sp>
        <p:nvSpPr>
          <p:cNvPr id="2" name="Titre 1"/>
          <p:cNvSpPr>
            <a:spLocks noGrp="1"/>
          </p:cNvSpPr>
          <p:nvPr>
            <p:ph type="title"/>
          </p:nvPr>
        </p:nvSpPr>
        <p:spPr/>
        <p:txBody>
          <a:bodyPr/>
          <a:lstStyle/>
          <a:p>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sto MT" panose="02040603050505030304" pitchFamily="18" charset="0"/>
              </a:rPr>
              <a:t>SOMMARY</a:t>
            </a:r>
            <a:endParaRPr lang="fr-FR" dirty="0">
              <a:ln w="18415" cmpd="sng">
                <a:solidFill>
                  <a:srgbClr val="FFFFFF"/>
                </a:solidFill>
                <a:prstDash val="solid"/>
              </a:ln>
              <a:solidFill>
                <a:srgbClr val="0070C0"/>
              </a:solidFill>
              <a:effectLst>
                <a:outerShdw blurRad="63500" dir="3600000" algn="tl" rotWithShape="0">
                  <a:srgbClr val="000000">
                    <a:alpha val="70000"/>
                  </a:srgbClr>
                </a:outerShdw>
              </a:effectLst>
              <a:latin typeface="Calisto MT" panose="02040603050505030304" pitchFamily="18" charset="0"/>
            </a:endParaRPr>
          </a:p>
        </p:txBody>
      </p:sp>
      <p:pic>
        <p:nvPicPr>
          <p:cNvPr id="9" name="Image 1" descr="drapeaux 2"/>
          <p:cNvPicPr>
            <a:picLocks noChangeAspect="1"/>
          </p:cNvPicPr>
          <p:nvPr/>
        </p:nvPicPr>
        <p:blipFill>
          <a:blip r:embed="rId3">
            <a:lum bright="6000" contrast="-24000"/>
            <a:extLst>
              <a:ext uri="{28A0092B-C50C-407E-A947-70E740481C1C}">
                <a14:useLocalDpi xmlns:a14="http://schemas.microsoft.com/office/drawing/2010/main" val="0"/>
              </a:ext>
            </a:extLst>
          </a:blip>
          <a:srcRect l="523" t="9673" r="427" b="13683"/>
          <a:stretch>
            <a:fillRect/>
          </a:stretch>
        </p:blipFill>
        <p:spPr bwMode="auto">
          <a:xfrm flipV="1">
            <a:off x="251520" y="6419071"/>
            <a:ext cx="8736971" cy="3279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935347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p:cNvSpPr>
            <a:spLocks noGrp="1"/>
          </p:cNvSpPr>
          <p:nvPr>
            <p:ph type="title"/>
          </p:nvPr>
        </p:nvSpPr>
        <p:spPr/>
        <p:txBody>
          <a:bodyPr>
            <a:normAutofit/>
          </a:bodyPr>
          <a:lstStyle/>
          <a:p>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sto MT" panose="02040603050505030304" pitchFamily="18" charset="0"/>
              </a:rPr>
              <a:t>GENERAL OVERVIEW</a:t>
            </a:r>
            <a:endPar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sto MT" panose="02040603050505030304" pitchFamily="18" charset="0"/>
            </a:endParaRPr>
          </a:p>
        </p:txBody>
      </p:sp>
      <p:sp>
        <p:nvSpPr>
          <p:cNvPr id="5" name="Rectangle 4"/>
          <p:cNvSpPr/>
          <p:nvPr/>
        </p:nvSpPr>
        <p:spPr>
          <a:xfrm>
            <a:off x="467544" y="3068960"/>
            <a:ext cx="8280920" cy="1938992"/>
          </a:xfrm>
          <a:prstGeom prst="rect">
            <a:avLst/>
          </a:prstGeom>
        </p:spPr>
        <p:txBody>
          <a:bodyPr wrap="square">
            <a:spAutoFit/>
          </a:bodyPr>
          <a:lstStyle/>
          <a:p>
            <a:pPr algn="just">
              <a:lnSpc>
                <a:spcPct val="150000"/>
              </a:lnSpc>
            </a:pPr>
            <a:r>
              <a:rPr lang="fr-FR" sz="1600" dirty="0" smtClean="0">
                <a:latin typeface="Calisto MT" panose="02040603050505030304" pitchFamily="18" charset="0"/>
              </a:rPr>
              <a:t>The </a:t>
            </a:r>
            <a:r>
              <a:rPr lang="fr-FR" sz="1600" dirty="0" err="1" smtClean="0">
                <a:latin typeface="Calisto MT" panose="02040603050505030304" pitchFamily="18" charset="0"/>
              </a:rPr>
              <a:t>African</a:t>
            </a:r>
            <a:r>
              <a:rPr lang="fr-FR" sz="1600" dirty="0" smtClean="0">
                <a:latin typeface="Calisto MT" panose="02040603050505030304" pitchFamily="18" charset="0"/>
              </a:rPr>
              <a:t> Business </a:t>
            </a:r>
            <a:r>
              <a:rPr lang="fr-FR" sz="1600" dirty="0" err="1" smtClean="0">
                <a:latin typeface="Calisto MT" panose="02040603050505030304" pitchFamily="18" charset="0"/>
              </a:rPr>
              <a:t>Climate</a:t>
            </a:r>
            <a:r>
              <a:rPr lang="fr-FR" sz="1600" dirty="0" smtClean="0">
                <a:latin typeface="Calisto MT" panose="02040603050505030304" pitchFamily="18" charset="0"/>
              </a:rPr>
              <a:t> Survey (ABSC) </a:t>
            </a:r>
            <a:r>
              <a:rPr lang="fr-FR" sz="1600" dirty="0" err="1" smtClean="0">
                <a:latin typeface="Calisto MT" panose="02040603050505030304" pitchFamily="18" charset="0"/>
              </a:rPr>
              <a:t>is</a:t>
            </a:r>
            <a:r>
              <a:rPr lang="fr-FR" sz="1600" dirty="0" smtClean="0">
                <a:latin typeface="Calisto MT" panose="02040603050505030304" pitchFamily="18" charset="0"/>
              </a:rPr>
              <a:t> an </a:t>
            </a:r>
            <a:r>
              <a:rPr lang="fr-FR" sz="1600" dirty="0" err="1" smtClean="0">
                <a:latin typeface="Calisto MT" panose="02040603050505030304" pitchFamily="18" charset="0"/>
              </a:rPr>
              <a:t>institutional</a:t>
            </a:r>
            <a:r>
              <a:rPr lang="fr-FR" sz="1600" dirty="0" smtClean="0">
                <a:latin typeface="Calisto MT" panose="02040603050505030304" pitchFamily="18" charset="0"/>
              </a:rPr>
              <a:t> association </a:t>
            </a:r>
            <a:r>
              <a:rPr lang="fr-FR" sz="1600" dirty="0" err="1" smtClean="0">
                <a:latin typeface="Calisto MT" panose="02040603050505030304" pitchFamily="18" charset="0"/>
              </a:rPr>
              <a:t>aiming</a:t>
            </a:r>
            <a:r>
              <a:rPr lang="fr-FR" sz="1600" dirty="0" smtClean="0">
                <a:latin typeface="Calisto MT" panose="02040603050505030304" pitchFamily="18" charset="0"/>
              </a:rPr>
              <a:t> at </a:t>
            </a:r>
            <a:r>
              <a:rPr lang="fr-FR" sz="1600" dirty="0" err="1" smtClean="0">
                <a:latin typeface="Calisto MT" panose="02040603050505030304" pitchFamily="18" charset="0"/>
              </a:rPr>
              <a:t>carrying</a:t>
            </a:r>
            <a:r>
              <a:rPr lang="fr-FR" sz="1600" dirty="0" smtClean="0">
                <a:latin typeface="Calisto MT" panose="02040603050505030304" pitchFamily="18" charset="0"/>
              </a:rPr>
              <a:t> out an </a:t>
            </a:r>
            <a:r>
              <a:rPr lang="fr-FR" sz="1600" dirty="0" err="1" smtClean="0">
                <a:latin typeface="Calisto MT" panose="02040603050505030304" pitchFamily="18" charset="0"/>
              </a:rPr>
              <a:t>assessment</a:t>
            </a:r>
            <a:r>
              <a:rPr lang="fr-FR" sz="1600" dirty="0" smtClean="0">
                <a:latin typeface="Calisto MT" panose="02040603050505030304" pitchFamily="18" charset="0"/>
              </a:rPr>
              <a:t> of the </a:t>
            </a:r>
            <a:r>
              <a:rPr lang="fr-FR" sz="1600" dirty="0" err="1" smtClean="0">
                <a:latin typeface="Calisto MT" panose="02040603050505030304" pitchFamily="18" charset="0"/>
              </a:rPr>
              <a:t>economic</a:t>
            </a:r>
            <a:r>
              <a:rPr lang="fr-FR" sz="1600" dirty="0" smtClean="0">
                <a:latin typeface="Calisto MT" panose="02040603050505030304" pitchFamily="18" charset="0"/>
              </a:rPr>
              <a:t> </a:t>
            </a:r>
            <a:r>
              <a:rPr lang="fr-FR" sz="1600" dirty="0" err="1" smtClean="0">
                <a:latin typeface="Calisto MT" panose="02040603050505030304" pitchFamily="18" charset="0"/>
              </a:rPr>
              <a:t>efficacy</a:t>
            </a:r>
            <a:r>
              <a:rPr lang="fr-FR" sz="1600" dirty="0" smtClean="0">
                <a:latin typeface="Calisto MT" panose="02040603050505030304" pitchFamily="18" charset="0"/>
              </a:rPr>
              <a:t> of business </a:t>
            </a:r>
            <a:r>
              <a:rPr lang="fr-FR" sz="1600" dirty="0" err="1" smtClean="0">
                <a:latin typeface="Calisto MT" panose="02040603050505030304" pitchFamily="18" charset="0"/>
              </a:rPr>
              <a:t>law</a:t>
            </a:r>
            <a:r>
              <a:rPr lang="fr-FR" sz="1600" dirty="0" smtClean="0">
                <a:latin typeface="Calisto MT" panose="02040603050505030304" pitchFamily="18" charset="0"/>
              </a:rPr>
              <a:t> in the </a:t>
            </a:r>
            <a:r>
              <a:rPr lang="fr-FR" sz="1600" dirty="0" err="1" smtClean="0">
                <a:latin typeface="Calisto MT" panose="02040603050505030304" pitchFamily="18" charset="0"/>
              </a:rPr>
              <a:t>seventeen</a:t>
            </a:r>
            <a:r>
              <a:rPr lang="fr-FR" sz="1600" dirty="0" smtClean="0">
                <a:latin typeface="Calisto MT" panose="02040603050505030304" pitchFamily="18" charset="0"/>
              </a:rPr>
              <a:t> </a:t>
            </a:r>
            <a:r>
              <a:rPr lang="fr-FR" sz="1600" dirty="0" err="1" smtClean="0">
                <a:latin typeface="Calisto MT" panose="02040603050505030304" pitchFamily="18" charset="0"/>
              </a:rPr>
              <a:t>Member</a:t>
            </a:r>
            <a:r>
              <a:rPr lang="fr-FR" sz="1600" dirty="0" smtClean="0">
                <a:latin typeface="Calisto MT" panose="02040603050505030304" pitchFamily="18" charset="0"/>
              </a:rPr>
              <a:t> States of the Organisation for the Harmonisation of Business Law in </a:t>
            </a:r>
            <a:r>
              <a:rPr lang="fr-FR" sz="1600" dirty="0" err="1" smtClean="0">
                <a:latin typeface="Calisto MT" panose="02040603050505030304" pitchFamily="18" charset="0"/>
              </a:rPr>
              <a:t>Africa</a:t>
            </a:r>
            <a:r>
              <a:rPr lang="fr-FR" sz="1600" dirty="0">
                <a:latin typeface="Calisto MT" panose="02040603050505030304" pitchFamily="18" charset="0"/>
              </a:rPr>
              <a:t> </a:t>
            </a:r>
            <a:r>
              <a:rPr lang="fr-FR" sz="1600" dirty="0" smtClean="0">
                <a:latin typeface="Calisto MT" panose="02040603050505030304" pitchFamily="18" charset="0"/>
              </a:rPr>
              <a:t>(</a:t>
            </a:r>
            <a:r>
              <a:rPr lang="fr-FR" sz="1600" dirty="0" err="1" smtClean="0">
                <a:latin typeface="Calisto MT" panose="02040603050505030304" pitchFamily="18" charset="0"/>
              </a:rPr>
              <a:t>with</a:t>
            </a:r>
            <a:r>
              <a:rPr lang="fr-FR" sz="1600" dirty="0" smtClean="0">
                <a:latin typeface="Calisto MT" panose="02040603050505030304" pitchFamily="18" charset="0"/>
              </a:rPr>
              <a:t> the French  </a:t>
            </a:r>
            <a:r>
              <a:rPr lang="fr-FR" sz="1600" dirty="0" err="1" smtClean="0">
                <a:latin typeface="Calisto MT" panose="02040603050505030304" pitchFamily="18" charset="0"/>
              </a:rPr>
              <a:t>acronym</a:t>
            </a:r>
            <a:r>
              <a:rPr lang="fr-FR" sz="1600" dirty="0" smtClean="0">
                <a:latin typeface="Calisto MT" panose="02040603050505030304" pitchFamily="18" charset="0"/>
              </a:rPr>
              <a:t> OHADA</a:t>
            </a:r>
            <a:r>
              <a:rPr lang="fr-FR" sz="1600" dirty="0">
                <a:latin typeface="Calisto MT" panose="02040603050505030304" pitchFamily="18" charset="0"/>
              </a:rPr>
              <a:t>). </a:t>
            </a:r>
            <a:r>
              <a:rPr lang="fr-FR" sz="1600" dirty="0" smtClean="0">
                <a:latin typeface="Calisto MT" panose="02040603050505030304" pitchFamily="18" charset="0"/>
              </a:rPr>
              <a:t>It </a:t>
            </a:r>
            <a:r>
              <a:rPr lang="fr-FR" sz="1600" dirty="0" err="1" smtClean="0">
                <a:latin typeface="Calisto MT" panose="02040603050505030304" pitchFamily="18" charset="0"/>
              </a:rPr>
              <a:t>is</a:t>
            </a:r>
            <a:r>
              <a:rPr lang="fr-FR" sz="1600" dirty="0" smtClean="0">
                <a:latin typeface="Calisto MT" panose="02040603050505030304" pitchFamily="18" charset="0"/>
              </a:rPr>
              <a:t> a </a:t>
            </a:r>
            <a:r>
              <a:rPr lang="fr-FR" sz="1600" dirty="0" err="1" smtClean="0">
                <a:latin typeface="Calisto MT" panose="02040603050505030304" pitchFamily="18" charset="0"/>
              </a:rPr>
              <a:t>survey</a:t>
            </a:r>
            <a:r>
              <a:rPr lang="fr-FR" sz="1600" dirty="0" smtClean="0">
                <a:latin typeface="Calisto MT" panose="02040603050505030304" pitchFamily="18" charset="0"/>
              </a:rPr>
              <a:t> </a:t>
            </a:r>
            <a:r>
              <a:rPr lang="fr-FR" sz="1600" dirty="0" err="1" smtClean="0">
                <a:latin typeface="Calisto MT" panose="02040603050505030304" pitchFamily="18" charset="0"/>
              </a:rPr>
              <a:t>tool</a:t>
            </a:r>
            <a:r>
              <a:rPr lang="fr-FR" sz="1600" dirty="0" smtClean="0">
                <a:latin typeface="Calisto MT" panose="02040603050505030304" pitchFamily="18" charset="0"/>
              </a:rPr>
              <a:t> </a:t>
            </a:r>
            <a:r>
              <a:rPr lang="fr-FR" sz="1600" dirty="0" err="1" smtClean="0">
                <a:latin typeface="Calisto MT" panose="02040603050505030304" pitchFamily="18" charset="0"/>
              </a:rPr>
              <a:t>that</a:t>
            </a:r>
            <a:r>
              <a:rPr lang="fr-FR" sz="1600" dirty="0" smtClean="0">
                <a:latin typeface="Calisto MT" panose="02040603050505030304" pitchFamily="18" charset="0"/>
              </a:rPr>
              <a:t> </a:t>
            </a:r>
            <a:r>
              <a:rPr lang="fr-FR" sz="1600" dirty="0" err="1" smtClean="0">
                <a:latin typeface="Calisto MT" panose="02040603050505030304" pitchFamily="18" charset="0"/>
              </a:rPr>
              <a:t>measures</a:t>
            </a:r>
            <a:r>
              <a:rPr lang="fr-FR" sz="1600" dirty="0" smtClean="0">
                <a:latin typeface="Calisto MT" panose="02040603050505030304" pitchFamily="18" charset="0"/>
              </a:rPr>
              <a:t> the business </a:t>
            </a:r>
            <a:r>
              <a:rPr lang="fr-FR" sz="1600" dirty="0" err="1" smtClean="0">
                <a:latin typeface="Calisto MT" panose="02040603050505030304" pitchFamily="18" charset="0"/>
              </a:rPr>
              <a:t>climate</a:t>
            </a:r>
            <a:r>
              <a:rPr lang="fr-FR" sz="1600" dirty="0" smtClean="0">
                <a:latin typeface="Calisto MT" panose="02040603050505030304" pitchFamily="18" charset="0"/>
              </a:rPr>
              <a:t> </a:t>
            </a:r>
            <a:r>
              <a:rPr lang="fr-FR" sz="1600" dirty="0" err="1" smtClean="0">
                <a:latin typeface="Calisto MT" panose="02040603050505030304" pitchFamily="18" charset="0"/>
              </a:rPr>
              <a:t>using</a:t>
            </a:r>
            <a:r>
              <a:rPr lang="fr-FR" sz="1600" dirty="0" smtClean="0">
                <a:latin typeface="Calisto MT" panose="02040603050505030304" pitchFamily="18" charset="0"/>
              </a:rPr>
              <a:t> </a:t>
            </a:r>
            <a:r>
              <a:rPr lang="fr-FR" sz="1600" dirty="0">
                <a:latin typeface="Calisto MT" panose="02040603050505030304" pitchFamily="18" charset="0"/>
              </a:rPr>
              <a:t>an </a:t>
            </a:r>
            <a:r>
              <a:rPr lang="fr-FR" sz="1600" dirty="0" err="1">
                <a:latin typeface="Calisto MT" panose="02040603050505030304" pitchFamily="18" charset="0"/>
              </a:rPr>
              <a:t>empirical</a:t>
            </a:r>
            <a:r>
              <a:rPr lang="fr-FR" sz="1600" dirty="0">
                <a:latin typeface="Calisto MT" panose="02040603050505030304" pitchFamily="18" charset="0"/>
              </a:rPr>
              <a:t> </a:t>
            </a:r>
            <a:r>
              <a:rPr lang="fr-FR" sz="1600" dirty="0" err="1" smtClean="0">
                <a:latin typeface="Calisto MT" panose="02040603050505030304" pitchFamily="18" charset="0"/>
              </a:rPr>
              <a:t>endogen</a:t>
            </a:r>
            <a:r>
              <a:rPr lang="fr-FR" sz="1600" dirty="0" smtClean="0">
                <a:latin typeface="Calisto MT" panose="02040603050505030304" pitchFamily="18" charset="0"/>
              </a:rPr>
              <a:t> </a:t>
            </a:r>
            <a:r>
              <a:rPr lang="fr-FR" sz="1600" dirty="0" err="1" smtClean="0">
                <a:latin typeface="Calisto MT" panose="02040603050505030304" pitchFamily="18" charset="0"/>
              </a:rPr>
              <a:t>method</a:t>
            </a:r>
            <a:r>
              <a:rPr lang="fr-FR" sz="1600" dirty="0" smtClean="0">
                <a:latin typeface="Calisto MT" panose="02040603050505030304" pitchFamily="18" charset="0"/>
              </a:rPr>
              <a:t>. </a:t>
            </a:r>
            <a:endParaRPr lang="fr-FR" sz="1600" dirty="0">
              <a:latin typeface="Calisto MT" panose="02040603050505030304" pitchFamily="18" charset="0"/>
            </a:endParaRPr>
          </a:p>
        </p:txBody>
      </p:sp>
      <p:sp>
        <p:nvSpPr>
          <p:cNvPr id="9" name="Zone de texte 129"/>
          <p:cNvSpPr txBox="1">
            <a:spLocks noChangeArrowheads="1"/>
          </p:cNvSpPr>
          <p:nvPr/>
        </p:nvSpPr>
        <p:spPr bwMode="auto">
          <a:xfrm>
            <a:off x="306441" y="6309320"/>
            <a:ext cx="8583169" cy="2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900" b="0" i="0" u="none" strike="noStrike" cap="none" normalizeH="0" baseline="0" dirty="0">
              <a:ln>
                <a:noFill/>
              </a:ln>
              <a:solidFill>
                <a:srgbClr val="808080"/>
              </a:solidFill>
              <a:effectLst/>
              <a:latin typeface="Cambria"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100" b="1" i="0" u="none" strike="noStrike" cap="none" normalizeH="0" baseline="0" dirty="0">
              <a:ln>
                <a:noFill/>
              </a:ln>
              <a:solidFill>
                <a:srgbClr val="808080"/>
              </a:solidFill>
              <a:effectLst/>
              <a:latin typeface="Cambria"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sz="1800" b="0" i="0" u="none" strike="noStrike" cap="none" normalizeH="0" baseline="0" dirty="0">
              <a:ln>
                <a:noFill/>
              </a:ln>
              <a:solidFill>
                <a:schemeClr val="tx1"/>
              </a:solidFill>
              <a:effectLst/>
              <a:latin typeface="Cambria" pitchFamily="18" charset="0"/>
            </a:endParaRPr>
          </a:p>
        </p:txBody>
      </p:sp>
      <p:pic>
        <p:nvPicPr>
          <p:cNvPr id="10" name="Image 1" descr="drapeaux 2"/>
          <p:cNvPicPr>
            <a:picLocks noChangeAspect="1"/>
          </p:cNvPicPr>
          <p:nvPr/>
        </p:nvPicPr>
        <p:blipFill>
          <a:blip r:embed="rId2">
            <a:lum bright="6000" contrast="-24000"/>
            <a:extLst>
              <a:ext uri="{28A0092B-C50C-407E-A947-70E740481C1C}">
                <a14:useLocalDpi xmlns:a14="http://schemas.microsoft.com/office/drawing/2010/main" val="0"/>
              </a:ext>
            </a:extLst>
          </a:blip>
          <a:srcRect l="523" t="9673" r="427" b="13683"/>
          <a:stretch>
            <a:fillRect/>
          </a:stretch>
        </p:blipFill>
        <p:spPr bwMode="auto">
          <a:xfrm flipV="1">
            <a:off x="251520" y="6419071"/>
            <a:ext cx="8736971" cy="3279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44703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u numéro de diapositive 5"/>
          <p:cNvSpPr>
            <a:spLocks noGrp="1"/>
          </p:cNvSpPr>
          <p:nvPr>
            <p:ph type="sldNum" sz="quarter" idx="12"/>
          </p:nvPr>
        </p:nvSpPr>
        <p:spPr>
          <a:xfrm>
            <a:off x="8584507" y="1268760"/>
            <a:ext cx="533400" cy="244476"/>
          </a:xfrm>
        </p:spPr>
        <p:txBody>
          <a:bodyPr>
            <a:normAutofit/>
          </a:bodyPr>
          <a:lstStyle/>
          <a:p>
            <a:fld id="{2E58222E-7229-4D8F-B4BA-0032E7417FF6}" type="slidenum">
              <a:rPr lang="fr-FR" smtClean="0"/>
              <a:pPr/>
              <a:t>4</a:t>
            </a:fld>
            <a:endParaRPr lang="fr-FR" dirty="0"/>
          </a:p>
        </p:txBody>
      </p:sp>
      <p:sp>
        <p:nvSpPr>
          <p:cNvPr id="2" name="Titre 1"/>
          <p:cNvSpPr>
            <a:spLocks noGrp="1"/>
          </p:cNvSpPr>
          <p:nvPr>
            <p:ph type="title"/>
          </p:nvPr>
        </p:nvSpPr>
        <p:spPr/>
        <p:txBody>
          <a:bodyPr/>
          <a:lstStyle/>
          <a:p>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sto MT" panose="02040603050505030304" pitchFamily="18" charset="0"/>
              </a:rPr>
              <a:t>HISTORY</a:t>
            </a:r>
            <a:r>
              <a:rPr lang="fr-FR" dirty="0" smtClean="0">
                <a:ln w="18415" cmpd="sng">
                  <a:solidFill>
                    <a:srgbClr val="FFFFFF"/>
                  </a:solidFill>
                  <a:prstDash val="solid"/>
                </a:ln>
                <a:solidFill>
                  <a:srgbClr val="0070C0"/>
                </a:solidFill>
                <a:effectLst>
                  <a:outerShdw blurRad="63500" dir="3600000" algn="tl" rotWithShape="0">
                    <a:srgbClr val="000000">
                      <a:alpha val="70000"/>
                    </a:srgbClr>
                  </a:outerShdw>
                </a:effectLst>
                <a:latin typeface="Calisto MT" panose="02040603050505030304" pitchFamily="18" charset="0"/>
              </a:rPr>
              <a:t> </a:t>
            </a:r>
            <a:endParaRPr lang="fr-FR" dirty="0">
              <a:ln w="18415" cmpd="sng">
                <a:solidFill>
                  <a:srgbClr val="FFFFFF"/>
                </a:solidFill>
                <a:prstDash val="solid"/>
              </a:ln>
              <a:solidFill>
                <a:srgbClr val="0070C0"/>
              </a:solidFill>
              <a:effectLst>
                <a:outerShdw blurRad="63500" dir="3600000" algn="tl" rotWithShape="0">
                  <a:srgbClr val="000000">
                    <a:alpha val="70000"/>
                  </a:srgbClr>
                </a:outerShdw>
              </a:effectLst>
              <a:latin typeface="Calisto MT" panose="02040603050505030304" pitchFamily="18" charset="0"/>
            </a:endParaRPr>
          </a:p>
        </p:txBody>
      </p:sp>
      <p:sp>
        <p:nvSpPr>
          <p:cNvPr id="4" name="Rectangle 3"/>
          <p:cNvSpPr/>
          <p:nvPr/>
        </p:nvSpPr>
        <p:spPr>
          <a:xfrm>
            <a:off x="663627" y="2492896"/>
            <a:ext cx="7920880" cy="3539430"/>
          </a:xfrm>
          <a:prstGeom prst="rect">
            <a:avLst/>
          </a:prstGeom>
        </p:spPr>
        <p:txBody>
          <a:bodyPr wrap="square">
            <a:spAutoFit/>
          </a:bodyPr>
          <a:lstStyle/>
          <a:p>
            <a:pPr algn="just"/>
            <a:r>
              <a:rPr lang="fr-FR" sz="1600" dirty="0" smtClean="0">
                <a:latin typeface="Calisto MT" panose="02040603050505030304" pitchFamily="18" charset="0"/>
              </a:rPr>
              <a:t>ABCS </a:t>
            </a:r>
            <a:r>
              <a:rPr lang="fr-FR" sz="1600" dirty="0" err="1" smtClean="0">
                <a:latin typeface="Calisto MT" panose="02040603050505030304" pitchFamily="18" charset="0"/>
              </a:rPr>
              <a:t>was</a:t>
            </a:r>
            <a:r>
              <a:rPr lang="fr-FR" sz="1600" dirty="0" smtClean="0">
                <a:latin typeface="Calisto MT" panose="02040603050505030304" pitchFamily="18" charset="0"/>
              </a:rPr>
              <a:t> </a:t>
            </a:r>
            <a:r>
              <a:rPr lang="fr-FR" sz="1600" dirty="0" err="1" smtClean="0">
                <a:latin typeface="Calisto MT" panose="02040603050505030304" pitchFamily="18" charset="0"/>
              </a:rPr>
              <a:t>created</a:t>
            </a:r>
            <a:r>
              <a:rPr lang="fr-FR" sz="1600" dirty="0" smtClean="0">
                <a:latin typeface="Calisto MT" panose="02040603050505030304" pitchFamily="18" charset="0"/>
              </a:rPr>
              <a:t> in 2013 as a </a:t>
            </a:r>
            <a:r>
              <a:rPr lang="fr-FR" sz="1600" dirty="0" err="1" smtClean="0">
                <a:latin typeface="Calisto MT" panose="02040603050505030304" pitchFamily="18" charset="0"/>
              </a:rPr>
              <a:t>result</a:t>
            </a:r>
            <a:r>
              <a:rPr lang="fr-FR" sz="1600" dirty="0" smtClean="0">
                <a:latin typeface="Calisto MT" panose="02040603050505030304" pitchFamily="18" charset="0"/>
              </a:rPr>
              <a:t> of the </a:t>
            </a:r>
            <a:r>
              <a:rPr lang="fr-FR" sz="1600" dirty="0" err="1" smtClean="0">
                <a:latin typeface="Calisto MT" panose="02040603050505030304" pitchFamily="18" charset="0"/>
              </a:rPr>
              <a:t>scientific</a:t>
            </a:r>
            <a:r>
              <a:rPr lang="fr-FR" sz="1600" dirty="0" smtClean="0">
                <a:latin typeface="Calisto MT" panose="02040603050505030304" pitchFamily="18" charset="0"/>
              </a:rPr>
              <a:t> </a:t>
            </a:r>
            <a:r>
              <a:rPr lang="fr-FR" sz="1600" dirty="0" err="1" smtClean="0">
                <a:latin typeface="Calisto MT" panose="02040603050505030304" pitchFamily="18" charset="0"/>
              </a:rPr>
              <a:t>colloquium</a:t>
            </a:r>
            <a:r>
              <a:rPr lang="fr-FR" sz="1600" dirty="0" smtClean="0">
                <a:latin typeface="Calisto MT" panose="02040603050505030304" pitchFamily="18" charset="0"/>
              </a:rPr>
              <a:t> and </a:t>
            </a:r>
            <a:r>
              <a:rPr lang="fr-FR" sz="1600" dirty="0" err="1" smtClean="0">
                <a:latin typeface="Calisto MT" panose="02040603050505030304" pitchFamily="18" charset="0"/>
              </a:rPr>
              <a:t>Economic</a:t>
            </a:r>
            <a:r>
              <a:rPr lang="fr-FR" sz="1600" dirty="0" smtClean="0">
                <a:latin typeface="Calisto MT" panose="02040603050505030304" pitchFamily="18" charset="0"/>
              </a:rPr>
              <a:t> Forum </a:t>
            </a:r>
            <a:r>
              <a:rPr lang="fr-FR" sz="1600" dirty="0" err="1" smtClean="0">
                <a:latin typeface="Calisto MT" panose="02040603050505030304" pitchFamily="18" charset="0"/>
              </a:rPr>
              <a:t>organised</a:t>
            </a:r>
            <a:r>
              <a:rPr lang="fr-FR" sz="1600" dirty="0" smtClean="0">
                <a:latin typeface="Calisto MT" panose="02040603050505030304" pitchFamily="18" charset="0"/>
              </a:rPr>
              <a:t> as part of the </a:t>
            </a:r>
            <a:r>
              <a:rPr lang="fr-FR" sz="1600" dirty="0" err="1" smtClean="0">
                <a:latin typeface="Calisto MT" panose="02040603050505030304" pitchFamily="18" charset="0"/>
              </a:rPr>
              <a:t>commemorative</a:t>
            </a:r>
            <a:r>
              <a:rPr lang="fr-FR" sz="1600" dirty="0" smtClean="0">
                <a:latin typeface="Calisto MT" panose="02040603050505030304" pitchFamily="18" charset="0"/>
              </a:rPr>
              <a:t> </a:t>
            </a:r>
            <a:r>
              <a:rPr lang="fr-FR" sz="1600" dirty="0" err="1" smtClean="0">
                <a:latin typeface="Calisto MT" panose="02040603050505030304" pitchFamily="18" charset="0"/>
              </a:rPr>
              <a:t>activities</a:t>
            </a:r>
            <a:r>
              <a:rPr lang="fr-FR" sz="1600" dirty="0" smtClean="0">
                <a:latin typeface="Calisto MT" panose="02040603050505030304" pitchFamily="18" charset="0"/>
              </a:rPr>
              <a:t> of the 20th </a:t>
            </a:r>
            <a:r>
              <a:rPr lang="fr-FR" sz="1600" dirty="0" err="1" smtClean="0">
                <a:latin typeface="Calisto MT" panose="02040603050505030304" pitchFamily="18" charset="0"/>
              </a:rPr>
              <a:t>anniversary</a:t>
            </a:r>
            <a:r>
              <a:rPr lang="fr-FR" sz="1600" dirty="0" smtClean="0">
                <a:latin typeface="Calisto MT" panose="02040603050505030304" pitchFamily="18" charset="0"/>
              </a:rPr>
              <a:t> of OHADA </a:t>
            </a:r>
            <a:r>
              <a:rPr lang="fr-FR" sz="1600" dirty="0" err="1" smtClean="0">
                <a:latin typeface="Calisto MT" panose="02040603050505030304" pitchFamily="18" charset="0"/>
              </a:rPr>
              <a:t>held</a:t>
            </a:r>
            <a:r>
              <a:rPr lang="fr-FR" sz="1600" dirty="0" smtClean="0">
                <a:latin typeface="Calisto MT" panose="02040603050505030304" pitchFamily="18" charset="0"/>
              </a:rPr>
              <a:t> in the Yaoundé </a:t>
            </a:r>
            <a:r>
              <a:rPr lang="fr-FR" sz="1600" dirty="0" err="1" smtClean="0">
                <a:latin typeface="Calisto MT" panose="02040603050505030304" pitchFamily="18" charset="0"/>
              </a:rPr>
              <a:t>Congress</a:t>
            </a:r>
            <a:r>
              <a:rPr lang="fr-FR" sz="1600" dirty="0" smtClean="0">
                <a:latin typeface="Calisto MT" panose="02040603050505030304" pitchFamily="18" charset="0"/>
              </a:rPr>
              <a:t> Hall </a:t>
            </a:r>
            <a:r>
              <a:rPr lang="fr-FR" sz="1600" dirty="0" err="1" smtClean="0">
                <a:latin typeface="Calisto MT" panose="02040603050505030304" pitchFamily="18" charset="0"/>
              </a:rPr>
              <a:t>from</a:t>
            </a:r>
            <a:r>
              <a:rPr lang="fr-FR" sz="1600" dirty="0" smtClean="0">
                <a:latin typeface="Calisto MT" panose="02040603050505030304" pitchFamily="18" charset="0"/>
              </a:rPr>
              <a:t> 22 to 26 </a:t>
            </a:r>
            <a:r>
              <a:rPr lang="fr-FR" sz="1600" dirty="0" err="1" smtClean="0">
                <a:latin typeface="Calisto MT" panose="02040603050505030304" pitchFamily="18" charset="0"/>
              </a:rPr>
              <a:t>October</a:t>
            </a:r>
            <a:r>
              <a:rPr lang="fr-FR" sz="1600" dirty="0" smtClean="0">
                <a:latin typeface="Calisto MT" panose="02040603050505030304" pitchFamily="18" charset="0"/>
              </a:rPr>
              <a:t> 2013, </a:t>
            </a:r>
            <a:r>
              <a:rPr lang="fr-FR" sz="1600" dirty="0" err="1" smtClean="0">
                <a:latin typeface="Calisto MT" panose="02040603050505030304" pitchFamily="18" charset="0"/>
              </a:rPr>
              <a:t>under</a:t>
            </a:r>
            <a:r>
              <a:rPr lang="fr-FR" sz="1600" dirty="0" smtClean="0">
                <a:latin typeface="Calisto MT" panose="02040603050505030304" pitchFamily="18" charset="0"/>
              </a:rPr>
              <a:t> the High Patronage of </a:t>
            </a:r>
            <a:r>
              <a:rPr lang="fr-FR" sz="1600" dirty="0" err="1" smtClean="0">
                <a:latin typeface="Calisto MT" panose="02040603050505030304" pitchFamily="18" charset="0"/>
              </a:rPr>
              <a:t>His</a:t>
            </a:r>
            <a:r>
              <a:rPr lang="fr-FR" sz="1600" dirty="0" smtClean="0">
                <a:latin typeface="Calisto MT" panose="02040603050505030304" pitchFamily="18" charset="0"/>
              </a:rPr>
              <a:t> </a:t>
            </a:r>
            <a:r>
              <a:rPr lang="fr-FR" sz="1600" dirty="0" err="1" smtClean="0">
                <a:latin typeface="Calisto MT" panose="02040603050505030304" pitchFamily="18" charset="0"/>
              </a:rPr>
              <a:t>Excellency</a:t>
            </a:r>
            <a:r>
              <a:rPr lang="fr-FR" sz="1600" dirty="0" smtClean="0">
                <a:latin typeface="Calisto MT" panose="02040603050505030304" pitchFamily="18" charset="0"/>
              </a:rPr>
              <a:t> Paul BIYA, </a:t>
            </a:r>
            <a:r>
              <a:rPr lang="fr-FR" sz="1600" dirty="0" err="1" smtClean="0">
                <a:latin typeface="Calisto MT" panose="02040603050505030304" pitchFamily="18" charset="0"/>
              </a:rPr>
              <a:t>President</a:t>
            </a:r>
            <a:r>
              <a:rPr lang="fr-FR" sz="1600" dirty="0" smtClean="0">
                <a:latin typeface="Calisto MT" panose="02040603050505030304" pitchFamily="18" charset="0"/>
              </a:rPr>
              <a:t> of the </a:t>
            </a:r>
            <a:r>
              <a:rPr lang="fr-FR" sz="1600" dirty="0" err="1" smtClean="0">
                <a:latin typeface="Calisto MT" panose="02040603050505030304" pitchFamily="18" charset="0"/>
              </a:rPr>
              <a:t>Republic</a:t>
            </a:r>
            <a:r>
              <a:rPr lang="fr-FR" sz="1600" dirty="0" smtClean="0">
                <a:latin typeface="Calisto MT" panose="02040603050505030304" pitchFamily="18" charset="0"/>
              </a:rPr>
              <a:t> of </a:t>
            </a:r>
            <a:r>
              <a:rPr lang="fr-FR" sz="1600" dirty="0" err="1" smtClean="0">
                <a:latin typeface="Calisto MT" panose="02040603050505030304" pitchFamily="18" charset="0"/>
              </a:rPr>
              <a:t>Cameroon</a:t>
            </a:r>
            <a:r>
              <a:rPr lang="fr-FR" sz="1600" dirty="0" smtClean="0">
                <a:latin typeface="Calisto MT" panose="02040603050505030304" pitchFamily="18" charset="0"/>
              </a:rPr>
              <a:t>, </a:t>
            </a:r>
            <a:r>
              <a:rPr lang="fr-FR" sz="1600" dirty="0" err="1" smtClean="0">
                <a:latin typeface="Calisto MT" panose="02040603050505030304" pitchFamily="18" charset="0"/>
              </a:rPr>
              <a:t>with</a:t>
            </a:r>
            <a:r>
              <a:rPr lang="fr-FR" sz="1600" dirty="0" smtClean="0">
                <a:latin typeface="Calisto MT" panose="02040603050505030304" pitchFamily="18" charset="0"/>
              </a:rPr>
              <a:t> support </a:t>
            </a:r>
            <a:r>
              <a:rPr lang="fr-FR" sz="1600" dirty="0" err="1" smtClean="0">
                <a:latin typeface="Calisto MT" panose="02040603050505030304" pitchFamily="18" charset="0"/>
              </a:rPr>
              <a:t>from</a:t>
            </a:r>
            <a:r>
              <a:rPr lang="fr-FR" sz="1600" dirty="0" smtClean="0">
                <a:latin typeface="Calisto MT" panose="02040603050505030304" pitchFamily="18" charset="0"/>
              </a:rPr>
              <a:t> OHADA </a:t>
            </a:r>
            <a:r>
              <a:rPr lang="fr-FR" sz="1600" dirty="0" err="1" smtClean="0">
                <a:latin typeface="Calisto MT" panose="02040603050505030304" pitchFamily="18" charset="0"/>
              </a:rPr>
              <a:t>organs</a:t>
            </a:r>
            <a:r>
              <a:rPr lang="fr-FR" sz="1600" dirty="0" smtClean="0">
                <a:latin typeface="Calisto MT" panose="02040603050505030304" pitchFamily="18" charset="0"/>
              </a:rPr>
              <a:t> and the </a:t>
            </a:r>
            <a:r>
              <a:rPr lang="fr-FR" sz="1600" dirty="0" err="1" smtClean="0">
                <a:latin typeface="Calisto MT" panose="02040603050505030304" pitchFamily="18" charset="0"/>
              </a:rPr>
              <a:t>Cameroon</a:t>
            </a:r>
            <a:r>
              <a:rPr lang="fr-FR" sz="1600" dirty="0" smtClean="0">
                <a:latin typeface="Calisto MT" panose="02040603050505030304" pitchFamily="18" charset="0"/>
              </a:rPr>
              <a:t> Business Forum. </a:t>
            </a:r>
          </a:p>
          <a:p>
            <a:pPr algn="just"/>
            <a:endParaRPr lang="fr-FR" sz="1600" dirty="0" smtClean="0">
              <a:latin typeface="Calisto MT" panose="02040603050505030304" pitchFamily="18" charset="0"/>
            </a:endParaRPr>
          </a:p>
          <a:p>
            <a:pPr algn="just"/>
            <a:r>
              <a:rPr lang="fr-FR" sz="1600" dirty="0" err="1" smtClean="0">
                <a:latin typeface="Calisto MT" panose="02040603050505030304" pitchFamily="18" charset="0"/>
              </a:rPr>
              <a:t>ABCS’s</a:t>
            </a:r>
            <a:r>
              <a:rPr lang="fr-FR" sz="1600" dirty="0" smtClean="0">
                <a:latin typeface="Calisto MT" panose="02040603050505030304" pitchFamily="18" charset="0"/>
              </a:rPr>
              <a:t> </a:t>
            </a:r>
            <a:r>
              <a:rPr lang="fr-FR" sz="1600" dirty="0" err="1" smtClean="0">
                <a:latin typeface="Calisto MT" panose="02040603050505030304" pitchFamily="18" charset="0"/>
              </a:rPr>
              <a:t>creation</a:t>
            </a:r>
            <a:r>
              <a:rPr lang="fr-FR" sz="1600" dirty="0" smtClean="0">
                <a:latin typeface="Calisto MT" panose="02040603050505030304" pitchFamily="18" charset="0"/>
              </a:rPr>
              <a:t> </a:t>
            </a:r>
            <a:r>
              <a:rPr lang="fr-FR" sz="1600" dirty="0" err="1" smtClean="0">
                <a:latin typeface="Calisto MT" panose="02040603050505030304" pitchFamily="18" charset="0"/>
              </a:rPr>
              <a:t>was</a:t>
            </a:r>
            <a:r>
              <a:rPr lang="fr-FR" sz="1600" dirty="0" smtClean="0">
                <a:latin typeface="Calisto MT" panose="02040603050505030304" pitchFamily="18" charset="0"/>
              </a:rPr>
              <a:t> </a:t>
            </a:r>
            <a:r>
              <a:rPr lang="fr-FR" sz="1600" dirty="0" err="1" smtClean="0">
                <a:latin typeface="Calisto MT" panose="02040603050505030304" pitchFamily="18" charset="0"/>
              </a:rPr>
              <a:t>decided</a:t>
            </a:r>
            <a:r>
              <a:rPr lang="fr-FR" sz="1600" dirty="0" smtClean="0">
                <a:latin typeface="Calisto MT" panose="02040603050505030304" pitchFamily="18" charset="0"/>
              </a:rPr>
              <a:t> at the end of discussions </a:t>
            </a:r>
            <a:r>
              <a:rPr lang="fr-FR" sz="1600" dirty="0" err="1" smtClean="0">
                <a:latin typeface="Calisto MT" panose="02040603050505030304" pitchFamily="18" charset="0"/>
              </a:rPr>
              <a:t>led</a:t>
            </a:r>
            <a:r>
              <a:rPr lang="fr-FR" sz="1600" dirty="0" smtClean="0">
                <a:latin typeface="Calisto MT" panose="02040603050505030304" pitchFamily="18" charset="0"/>
              </a:rPr>
              <a:t> by a panel of international experts </a:t>
            </a:r>
            <a:r>
              <a:rPr lang="fr-FR" sz="1600" dirty="0" err="1" smtClean="0">
                <a:latin typeface="Calisto MT" panose="02040603050505030304" pitchFamily="18" charset="0"/>
              </a:rPr>
              <a:t>under</a:t>
            </a:r>
            <a:r>
              <a:rPr lang="fr-FR" sz="1600" dirty="0" smtClean="0">
                <a:latin typeface="Calisto MT" panose="02040603050505030304" pitchFamily="18" charset="0"/>
              </a:rPr>
              <a:t> the coordination of the « Centre </a:t>
            </a:r>
            <a:r>
              <a:rPr lang="fr-FR" sz="1600" dirty="0">
                <a:latin typeface="Calisto MT" panose="02040603050505030304" pitchFamily="18" charset="0"/>
              </a:rPr>
              <a:t>de Recherche et de Documentation </a:t>
            </a:r>
            <a:r>
              <a:rPr lang="fr-FR" sz="1600" dirty="0" err="1" smtClean="0">
                <a:latin typeface="Calisto MT" panose="02040603050505030304" pitchFamily="18" charset="0"/>
              </a:rPr>
              <a:t>Multimedia</a:t>
            </a:r>
            <a:r>
              <a:rPr lang="fr-FR" sz="1600" dirty="0" smtClean="0">
                <a:latin typeface="Calisto MT" panose="02040603050505030304" pitchFamily="18" charset="0"/>
              </a:rPr>
              <a:t> » </a:t>
            </a:r>
            <a:r>
              <a:rPr lang="fr-FR" sz="1600" dirty="0">
                <a:latin typeface="Calisto MT" panose="02040603050505030304" pitchFamily="18" charset="0"/>
              </a:rPr>
              <a:t>(CREDO) </a:t>
            </a:r>
            <a:r>
              <a:rPr lang="fr-FR" sz="1600" dirty="0" err="1" smtClean="0">
                <a:latin typeface="Calisto MT" panose="02040603050505030304" pitchFamily="18" charset="0"/>
              </a:rPr>
              <a:t>under</a:t>
            </a:r>
            <a:r>
              <a:rPr lang="fr-FR" sz="1600" dirty="0" smtClean="0">
                <a:latin typeface="Calisto MT" panose="02040603050505030304" pitchFamily="18" charset="0"/>
              </a:rPr>
              <a:t> the </a:t>
            </a:r>
            <a:r>
              <a:rPr lang="fr-FR" sz="1600" dirty="0" err="1" smtClean="0">
                <a:latin typeface="Calisto MT" panose="02040603050505030304" pitchFamily="18" charset="0"/>
              </a:rPr>
              <a:t>theme</a:t>
            </a:r>
            <a:r>
              <a:rPr lang="fr-FR" sz="1600" dirty="0" smtClean="0">
                <a:latin typeface="Calisto MT" panose="02040603050505030304" pitchFamily="18" charset="0"/>
              </a:rPr>
              <a:t> « OHADA, at the Service of the </a:t>
            </a:r>
            <a:r>
              <a:rPr lang="fr-FR" sz="1600" dirty="0" err="1" smtClean="0">
                <a:latin typeface="Calisto MT" panose="02040603050505030304" pitchFamily="18" charset="0"/>
              </a:rPr>
              <a:t>Economy</a:t>
            </a:r>
            <a:r>
              <a:rPr lang="fr-FR" sz="1600" dirty="0" smtClean="0">
                <a:latin typeface="Calisto MT" panose="02040603050505030304" pitchFamily="18" charset="0"/>
              </a:rPr>
              <a:t> and Businesses: </a:t>
            </a:r>
            <a:r>
              <a:rPr lang="fr-FR" sz="1600" dirty="0" err="1" smtClean="0">
                <a:latin typeface="Calisto MT" panose="02040603050505030304" pitchFamily="18" charset="0"/>
              </a:rPr>
              <a:t>Efficacy</a:t>
            </a:r>
            <a:r>
              <a:rPr lang="fr-FR" sz="1600" dirty="0" smtClean="0">
                <a:latin typeface="Calisto MT" panose="02040603050505030304" pitchFamily="18" charset="0"/>
              </a:rPr>
              <a:t> and </a:t>
            </a:r>
            <a:r>
              <a:rPr lang="fr-FR" sz="1600" dirty="0" err="1" smtClean="0">
                <a:latin typeface="Calisto MT" panose="02040603050505030304" pitchFamily="18" charset="0"/>
              </a:rPr>
              <a:t>Competitiveness</a:t>
            </a:r>
            <a:r>
              <a:rPr lang="fr-FR" sz="1600" dirty="0" smtClean="0">
                <a:latin typeface="Calisto MT" panose="02040603050505030304" pitchFamily="18" charset="0"/>
              </a:rPr>
              <a:t> ». </a:t>
            </a:r>
            <a:endParaRPr lang="fr-FR" sz="1600" dirty="0">
              <a:latin typeface="Calisto MT" panose="02040603050505030304" pitchFamily="18" charset="0"/>
            </a:endParaRPr>
          </a:p>
          <a:p>
            <a:pPr algn="just"/>
            <a:endParaRPr lang="fr-FR" sz="1600" dirty="0">
              <a:latin typeface="Calisto MT" panose="02040603050505030304" pitchFamily="18" charset="0"/>
            </a:endParaRPr>
          </a:p>
          <a:p>
            <a:pPr algn="just"/>
            <a:r>
              <a:rPr lang="fr-FR" sz="1600" dirty="0" smtClean="0">
                <a:latin typeface="Calisto MT" panose="02040603050505030304" pitchFamily="18" charset="0"/>
              </a:rPr>
              <a:t>ABCS </a:t>
            </a:r>
            <a:r>
              <a:rPr lang="fr-FR" sz="1600" dirty="0" err="1" smtClean="0">
                <a:latin typeface="Calisto MT" panose="02040603050505030304" pitchFamily="18" charset="0"/>
              </a:rPr>
              <a:t>is</a:t>
            </a:r>
            <a:r>
              <a:rPr lang="fr-FR" sz="1600" dirty="0" smtClean="0">
                <a:latin typeface="Calisto MT" panose="02040603050505030304" pitchFamily="18" charset="0"/>
              </a:rPr>
              <a:t> </a:t>
            </a:r>
            <a:r>
              <a:rPr lang="fr-FR" sz="1600" dirty="0">
                <a:latin typeface="Calisto MT" panose="02040603050505030304" pitchFamily="18" charset="0"/>
              </a:rPr>
              <a:t>an association </a:t>
            </a:r>
            <a:r>
              <a:rPr lang="fr-FR" sz="1600" dirty="0" err="1" smtClean="0">
                <a:latin typeface="Calisto MT" panose="02040603050505030304" pitchFamily="18" charset="0"/>
              </a:rPr>
              <a:t>that</a:t>
            </a:r>
            <a:r>
              <a:rPr lang="fr-FR" sz="1600" dirty="0" smtClean="0">
                <a:latin typeface="Calisto MT" panose="02040603050505030304" pitchFamily="18" charset="0"/>
              </a:rPr>
              <a:t> has </a:t>
            </a:r>
            <a:r>
              <a:rPr lang="fr-FR" sz="1600" dirty="0" err="1" smtClean="0">
                <a:latin typeface="Calisto MT" panose="02040603050505030304" pitchFamily="18" charset="0"/>
              </a:rPr>
              <a:t>become</a:t>
            </a:r>
            <a:r>
              <a:rPr lang="fr-FR" sz="1600" dirty="0" smtClean="0">
                <a:latin typeface="Calisto MT" panose="02040603050505030304" pitchFamily="18" charset="0"/>
              </a:rPr>
              <a:t> a </a:t>
            </a:r>
            <a:r>
              <a:rPr lang="fr-FR" sz="1600" dirty="0" err="1" smtClean="0">
                <a:latin typeface="Calisto MT" panose="02040603050505030304" pitchFamily="18" charset="0"/>
              </a:rPr>
              <a:t>legal</a:t>
            </a:r>
            <a:r>
              <a:rPr lang="fr-FR" sz="1600" dirty="0" smtClean="0">
                <a:latin typeface="Calisto MT" panose="02040603050505030304" pitchFamily="18" charset="0"/>
              </a:rPr>
              <a:t> </a:t>
            </a:r>
            <a:r>
              <a:rPr lang="fr-FR" sz="1600" dirty="0" err="1" smtClean="0">
                <a:latin typeface="Calisto MT" panose="02040603050505030304" pitchFamily="18" charset="0"/>
              </a:rPr>
              <a:t>entity</a:t>
            </a:r>
            <a:r>
              <a:rPr lang="fr-FR" sz="1600" dirty="0" smtClean="0">
                <a:latin typeface="Calisto MT" panose="02040603050505030304" pitchFamily="18" charset="0"/>
              </a:rPr>
              <a:t> as per </a:t>
            </a:r>
            <a:r>
              <a:rPr lang="fr-FR" sz="1600" dirty="0" err="1" smtClean="0">
                <a:latin typeface="Calisto MT" panose="02040603050505030304" pitchFamily="18" charset="0"/>
              </a:rPr>
              <a:t>Declaration</a:t>
            </a:r>
            <a:r>
              <a:rPr lang="fr-FR" sz="1600" dirty="0" smtClean="0">
                <a:latin typeface="Calisto MT" panose="02040603050505030304" pitchFamily="18" charset="0"/>
              </a:rPr>
              <a:t> </a:t>
            </a:r>
            <a:r>
              <a:rPr lang="fr-FR" sz="1600" dirty="0">
                <a:latin typeface="Calisto MT" panose="02040603050505030304" pitchFamily="18" charset="0"/>
              </a:rPr>
              <a:t>N°001211/RDA/J06/SAAJP/BAPP </a:t>
            </a:r>
            <a:r>
              <a:rPr lang="fr-FR" sz="1600" dirty="0" err="1" smtClean="0">
                <a:latin typeface="Calisto MT" panose="02040603050505030304" pitchFamily="18" charset="0"/>
              </a:rPr>
              <a:t>issued</a:t>
            </a:r>
            <a:r>
              <a:rPr lang="fr-FR" sz="1600" dirty="0" smtClean="0">
                <a:latin typeface="Calisto MT" panose="02040603050505030304" pitchFamily="18" charset="0"/>
              </a:rPr>
              <a:t> on 13th </a:t>
            </a:r>
            <a:r>
              <a:rPr lang="fr-FR" sz="1600" dirty="0" err="1" smtClean="0">
                <a:latin typeface="Calisto MT" panose="02040603050505030304" pitchFamily="18" charset="0"/>
              </a:rPr>
              <a:t>October</a:t>
            </a:r>
            <a:r>
              <a:rPr lang="fr-FR" sz="1600" dirty="0" smtClean="0">
                <a:latin typeface="Calisto MT" panose="02040603050505030304" pitchFamily="18" charset="0"/>
              </a:rPr>
              <a:t> 2016 by the </a:t>
            </a:r>
            <a:r>
              <a:rPr lang="fr-FR" sz="1600" dirty="0" err="1" smtClean="0">
                <a:latin typeface="Calisto MT" panose="02040603050505030304" pitchFamily="18" charset="0"/>
              </a:rPr>
              <a:t>Yaounde</a:t>
            </a:r>
            <a:r>
              <a:rPr lang="fr-FR" sz="1600" dirty="0" smtClean="0">
                <a:latin typeface="Calisto MT" panose="02040603050505030304" pitchFamily="18" charset="0"/>
              </a:rPr>
              <a:t>  </a:t>
            </a:r>
            <a:r>
              <a:rPr lang="fr-FR" sz="1600" dirty="0" err="1" smtClean="0">
                <a:latin typeface="Calisto MT" panose="02040603050505030304" pitchFamily="18" charset="0"/>
              </a:rPr>
              <a:t>Divisional</a:t>
            </a:r>
            <a:r>
              <a:rPr lang="fr-FR" sz="1600" dirty="0" smtClean="0">
                <a:latin typeface="Calisto MT" panose="02040603050505030304" pitchFamily="18" charset="0"/>
              </a:rPr>
              <a:t> </a:t>
            </a:r>
            <a:r>
              <a:rPr lang="fr-FR" sz="1600" dirty="0" err="1" smtClean="0">
                <a:latin typeface="Calisto MT" panose="02040603050505030304" pitchFamily="18" charset="0"/>
              </a:rPr>
              <a:t>Officer</a:t>
            </a:r>
            <a:r>
              <a:rPr lang="fr-FR" sz="1600" dirty="0" smtClean="0">
                <a:latin typeface="Calisto MT" panose="02040603050505030304" pitchFamily="18" charset="0"/>
              </a:rPr>
              <a:t> (</a:t>
            </a:r>
            <a:r>
              <a:rPr lang="fr-FR" sz="1600" dirty="0" err="1" smtClean="0">
                <a:latin typeface="Calisto MT" panose="02040603050505030304" pitchFamily="18" charset="0"/>
              </a:rPr>
              <a:t>Cameroon</a:t>
            </a:r>
            <a:r>
              <a:rPr lang="fr-FR" sz="1600" dirty="0" smtClean="0">
                <a:latin typeface="Calisto MT" panose="02040603050505030304" pitchFamily="18" charset="0"/>
              </a:rPr>
              <a:t>). </a:t>
            </a:r>
            <a:endParaRPr lang="fr-FR" sz="1600" dirty="0">
              <a:latin typeface="Calisto MT" panose="02040603050505030304" pitchFamily="18" charset="0"/>
            </a:endParaRPr>
          </a:p>
        </p:txBody>
      </p:sp>
      <p:sp>
        <p:nvSpPr>
          <p:cNvPr id="8" name="Zone de texte 129"/>
          <p:cNvSpPr txBox="1">
            <a:spLocks noChangeArrowheads="1"/>
          </p:cNvSpPr>
          <p:nvPr/>
        </p:nvSpPr>
        <p:spPr bwMode="auto">
          <a:xfrm>
            <a:off x="306441" y="6309320"/>
            <a:ext cx="8583169" cy="2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900" b="0" i="0" u="none" strike="noStrike" cap="none" normalizeH="0" baseline="0" dirty="0">
              <a:ln>
                <a:noFill/>
              </a:ln>
              <a:solidFill>
                <a:srgbClr val="808080"/>
              </a:solidFill>
              <a:effectLst/>
              <a:latin typeface="Cambria"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100" b="1" i="0" u="none" strike="noStrike" cap="none" normalizeH="0" baseline="0" dirty="0">
              <a:ln>
                <a:noFill/>
              </a:ln>
              <a:solidFill>
                <a:srgbClr val="808080"/>
              </a:solidFill>
              <a:effectLst/>
              <a:latin typeface="Cambria"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sz="1800" b="0" i="0" u="none" strike="noStrike" cap="none" normalizeH="0" baseline="0" dirty="0">
              <a:ln>
                <a:noFill/>
              </a:ln>
              <a:solidFill>
                <a:schemeClr val="tx1"/>
              </a:solidFill>
              <a:effectLst/>
              <a:latin typeface="Cambria" pitchFamily="18" charset="0"/>
            </a:endParaRPr>
          </a:p>
        </p:txBody>
      </p:sp>
      <p:pic>
        <p:nvPicPr>
          <p:cNvPr id="9" name="Image 1" descr="drapeaux 2"/>
          <p:cNvPicPr>
            <a:picLocks noChangeAspect="1"/>
          </p:cNvPicPr>
          <p:nvPr/>
        </p:nvPicPr>
        <p:blipFill>
          <a:blip r:embed="rId2">
            <a:lum bright="6000" contrast="-24000"/>
            <a:extLst>
              <a:ext uri="{28A0092B-C50C-407E-A947-70E740481C1C}">
                <a14:useLocalDpi xmlns:a14="http://schemas.microsoft.com/office/drawing/2010/main" val="0"/>
              </a:ext>
            </a:extLst>
          </a:blip>
          <a:srcRect l="523" t="9673" r="427" b="13683"/>
          <a:stretch>
            <a:fillRect/>
          </a:stretch>
        </p:blipFill>
        <p:spPr bwMode="auto">
          <a:xfrm flipV="1">
            <a:off x="251520" y="6419071"/>
            <a:ext cx="8736971" cy="3279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86091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457200" y="3212976"/>
            <a:ext cx="8229599" cy="1800200"/>
          </a:xfrm>
        </p:spPr>
        <p:txBody>
          <a:bodyPr>
            <a:normAutofit/>
          </a:bodyPr>
          <a:lstStyle/>
          <a:p>
            <a:pPr marL="0" indent="0" algn="just">
              <a:buNone/>
            </a:pPr>
            <a:r>
              <a:rPr lang="fr-FR" sz="1600" dirty="0" smtClean="0">
                <a:solidFill>
                  <a:schemeClr val="tx1"/>
                </a:solidFill>
                <a:latin typeface="Calisto MT" panose="02040603050505030304" pitchFamily="18" charset="0"/>
              </a:rPr>
              <a:t>The ABCS </a:t>
            </a:r>
            <a:r>
              <a:rPr lang="fr-FR" sz="1600" dirty="0" err="1" smtClean="0">
                <a:solidFill>
                  <a:schemeClr val="tx1"/>
                </a:solidFill>
                <a:latin typeface="Calisto MT" panose="02040603050505030304" pitchFamily="18" charset="0"/>
              </a:rPr>
              <a:t>shall</a:t>
            </a:r>
            <a:r>
              <a:rPr lang="fr-FR" sz="1600" dirty="0" smtClean="0">
                <a:solidFill>
                  <a:schemeClr val="tx1"/>
                </a:solidFill>
                <a:latin typeface="Calisto MT" panose="02040603050505030304" pitchFamily="18" charset="0"/>
              </a:rPr>
              <a:t>, </a:t>
            </a:r>
            <a:r>
              <a:rPr lang="fr-FR" sz="1600" dirty="0">
                <a:solidFill>
                  <a:schemeClr val="tx1"/>
                </a:solidFill>
                <a:latin typeface="Calisto MT" panose="02040603050505030304" pitchFamily="18" charset="0"/>
              </a:rPr>
              <a:t>by </a:t>
            </a:r>
            <a:r>
              <a:rPr lang="fr-FR" sz="1600" dirty="0" smtClean="0">
                <a:solidFill>
                  <a:schemeClr val="tx1"/>
                </a:solidFill>
                <a:latin typeface="Calisto MT" panose="02040603050505030304" pitchFamily="18" charset="0"/>
              </a:rPr>
              <a:t>2025, </a:t>
            </a:r>
            <a:r>
              <a:rPr lang="fr-FR" sz="1600" dirty="0" err="1">
                <a:solidFill>
                  <a:schemeClr val="tx1"/>
                </a:solidFill>
                <a:latin typeface="Calisto MT" panose="02040603050505030304" pitchFamily="18" charset="0"/>
              </a:rPr>
              <a:t>become</a:t>
            </a:r>
            <a:r>
              <a:rPr lang="fr-FR" sz="1600" dirty="0">
                <a:solidFill>
                  <a:schemeClr val="tx1"/>
                </a:solidFill>
                <a:latin typeface="Calisto MT" panose="02040603050505030304" pitchFamily="18" charset="0"/>
              </a:rPr>
              <a:t> </a:t>
            </a:r>
            <a:r>
              <a:rPr lang="fr-FR" sz="1600" dirty="0" smtClean="0">
                <a:solidFill>
                  <a:schemeClr val="tx1"/>
                </a:solidFill>
                <a:latin typeface="Calisto MT" panose="02040603050505030304" pitchFamily="18" charset="0"/>
              </a:rPr>
              <a:t>an </a:t>
            </a:r>
            <a:r>
              <a:rPr lang="fr-FR" sz="1600" dirty="0" err="1" smtClean="0">
                <a:solidFill>
                  <a:schemeClr val="tx1"/>
                </a:solidFill>
                <a:latin typeface="Calisto MT" panose="02040603050505030304" pitchFamily="18" charset="0"/>
              </a:rPr>
              <a:t>independant</a:t>
            </a:r>
            <a:r>
              <a:rPr lang="fr-FR" sz="1600" dirty="0" smtClean="0">
                <a:solidFill>
                  <a:schemeClr val="tx1"/>
                </a:solidFill>
                <a:latin typeface="Calisto MT" panose="02040603050505030304" pitchFamily="18" charset="0"/>
              </a:rPr>
              <a:t> and </a:t>
            </a:r>
            <a:r>
              <a:rPr lang="fr-FR" sz="1600" dirty="0" err="1" smtClean="0">
                <a:solidFill>
                  <a:schemeClr val="tx1"/>
                </a:solidFill>
                <a:latin typeface="Calisto MT" panose="02040603050505030304" pitchFamily="18" charset="0"/>
              </a:rPr>
              <a:t>trustworthy</a:t>
            </a:r>
            <a:r>
              <a:rPr lang="fr-FR" sz="1600" dirty="0" smtClean="0">
                <a:solidFill>
                  <a:schemeClr val="tx1"/>
                </a:solidFill>
                <a:latin typeface="Calisto MT" panose="02040603050505030304" pitchFamily="18" charset="0"/>
              </a:rPr>
              <a:t> institution, a </a:t>
            </a:r>
            <a:r>
              <a:rPr lang="fr-FR" sz="1600" dirty="0" err="1" smtClean="0">
                <a:solidFill>
                  <a:schemeClr val="tx1"/>
                </a:solidFill>
                <a:latin typeface="Calisto MT" panose="02040603050505030304" pitchFamily="18" charset="0"/>
              </a:rPr>
              <a:t>whistleblowing</a:t>
            </a:r>
            <a:r>
              <a:rPr lang="fr-FR" sz="1600" dirty="0" smtClean="0">
                <a:solidFill>
                  <a:schemeClr val="tx1"/>
                </a:solidFill>
                <a:latin typeface="Calisto MT" panose="02040603050505030304" pitchFamily="18" charset="0"/>
              </a:rPr>
              <a:t>, </a:t>
            </a:r>
            <a:r>
              <a:rPr lang="fr-FR" sz="1600" dirty="0" err="1" smtClean="0">
                <a:solidFill>
                  <a:schemeClr val="tx1"/>
                </a:solidFill>
                <a:latin typeface="Calisto MT" panose="02040603050505030304" pitchFamily="18" charset="0"/>
              </a:rPr>
              <a:t>initiating</a:t>
            </a:r>
            <a:r>
              <a:rPr lang="fr-FR" sz="1600" dirty="0" smtClean="0">
                <a:solidFill>
                  <a:schemeClr val="tx1"/>
                </a:solidFill>
                <a:latin typeface="Calisto MT" panose="02040603050505030304" pitchFamily="18" charset="0"/>
              </a:rPr>
              <a:t> and </a:t>
            </a:r>
            <a:r>
              <a:rPr lang="fr-FR" sz="1600" dirty="0" err="1" smtClean="0">
                <a:solidFill>
                  <a:schemeClr val="tx1"/>
                </a:solidFill>
                <a:latin typeface="Calisto MT" panose="02040603050505030304" pitchFamily="18" charset="0"/>
              </a:rPr>
              <a:t>proposal-making</a:t>
            </a:r>
            <a:r>
              <a:rPr lang="fr-FR" sz="1600" dirty="0" smtClean="0">
                <a:solidFill>
                  <a:schemeClr val="tx1"/>
                </a:solidFill>
                <a:latin typeface="Calisto MT" panose="02040603050505030304" pitchFamily="18" charset="0"/>
              </a:rPr>
              <a:t> group </a:t>
            </a:r>
            <a:r>
              <a:rPr lang="fr-FR" sz="1600" dirty="0" err="1" smtClean="0">
                <a:solidFill>
                  <a:schemeClr val="tx1"/>
                </a:solidFill>
                <a:latin typeface="Calisto MT" panose="02040603050505030304" pitchFamily="18" charset="0"/>
              </a:rPr>
              <a:t>lending</a:t>
            </a:r>
            <a:r>
              <a:rPr lang="fr-FR" sz="1600" dirty="0" smtClean="0">
                <a:solidFill>
                  <a:schemeClr val="tx1"/>
                </a:solidFill>
                <a:latin typeface="Calisto MT" panose="02040603050505030304" pitchFamily="18" charset="0"/>
              </a:rPr>
              <a:t> </a:t>
            </a:r>
            <a:r>
              <a:rPr lang="fr-FR" sz="1600" dirty="0" err="1" smtClean="0">
                <a:solidFill>
                  <a:schemeClr val="tx1"/>
                </a:solidFill>
                <a:latin typeface="Calisto MT" panose="02040603050505030304" pitchFamily="18" charset="0"/>
              </a:rPr>
              <a:t>its</a:t>
            </a:r>
            <a:r>
              <a:rPr lang="fr-FR" sz="1600" dirty="0" smtClean="0">
                <a:solidFill>
                  <a:schemeClr val="tx1"/>
                </a:solidFill>
                <a:latin typeface="Calisto MT" panose="02040603050505030304" pitchFamily="18" charset="0"/>
              </a:rPr>
              <a:t> expertise for the </a:t>
            </a:r>
            <a:r>
              <a:rPr lang="fr-FR" sz="1600" dirty="0" err="1" smtClean="0">
                <a:solidFill>
                  <a:schemeClr val="tx1"/>
                </a:solidFill>
                <a:latin typeface="Calisto MT" panose="02040603050505030304" pitchFamily="18" charset="0"/>
              </a:rPr>
              <a:t>follow</a:t>
            </a:r>
            <a:r>
              <a:rPr lang="fr-FR" sz="1600" dirty="0" smtClean="0">
                <a:solidFill>
                  <a:schemeClr val="tx1"/>
                </a:solidFill>
                <a:latin typeface="Calisto MT" panose="02040603050505030304" pitchFamily="18" charset="0"/>
              </a:rPr>
              <a:t>-up and </a:t>
            </a:r>
            <a:r>
              <a:rPr lang="fr-FR" sz="1600" dirty="0" err="1" smtClean="0">
                <a:solidFill>
                  <a:schemeClr val="tx1"/>
                </a:solidFill>
                <a:latin typeface="Calisto MT" panose="02040603050505030304" pitchFamily="18" charset="0"/>
              </a:rPr>
              <a:t>evaluation</a:t>
            </a:r>
            <a:r>
              <a:rPr lang="fr-FR" sz="1600" dirty="0" smtClean="0">
                <a:solidFill>
                  <a:schemeClr val="tx1"/>
                </a:solidFill>
                <a:latin typeface="Calisto MT" panose="02040603050505030304" pitchFamily="18" charset="0"/>
              </a:rPr>
              <a:t> of the </a:t>
            </a:r>
            <a:r>
              <a:rPr lang="fr-FR" sz="1600" dirty="0" err="1" smtClean="0">
                <a:solidFill>
                  <a:schemeClr val="tx1"/>
                </a:solidFill>
                <a:latin typeface="Calisto MT" panose="02040603050505030304" pitchFamily="18" charset="0"/>
              </a:rPr>
              <a:t>effectiveness</a:t>
            </a:r>
            <a:r>
              <a:rPr lang="fr-FR" sz="1600" dirty="0" smtClean="0">
                <a:solidFill>
                  <a:schemeClr val="tx1"/>
                </a:solidFill>
                <a:latin typeface="Calisto MT" panose="02040603050505030304" pitchFamily="18" charset="0"/>
              </a:rPr>
              <a:t> and </a:t>
            </a:r>
            <a:r>
              <a:rPr lang="fr-FR" sz="1600" dirty="0" err="1" smtClean="0">
                <a:solidFill>
                  <a:schemeClr val="tx1"/>
                </a:solidFill>
                <a:latin typeface="Calisto MT" panose="02040603050505030304" pitchFamily="18" charset="0"/>
              </a:rPr>
              <a:t>efficacy</a:t>
            </a:r>
            <a:r>
              <a:rPr lang="fr-FR" sz="1600" dirty="0" smtClean="0">
                <a:solidFill>
                  <a:schemeClr val="tx1"/>
                </a:solidFill>
                <a:latin typeface="Calisto MT" panose="02040603050505030304" pitchFamily="18" charset="0"/>
              </a:rPr>
              <a:t> of the </a:t>
            </a:r>
            <a:r>
              <a:rPr lang="fr-FR" sz="1600" dirty="0" err="1" smtClean="0">
                <a:solidFill>
                  <a:schemeClr val="tx1"/>
                </a:solidFill>
                <a:latin typeface="Calisto MT" panose="02040603050505030304" pitchFamily="18" charset="0"/>
              </a:rPr>
              <a:t>legal</a:t>
            </a:r>
            <a:r>
              <a:rPr lang="fr-FR" sz="1600" dirty="0" smtClean="0">
                <a:solidFill>
                  <a:schemeClr val="tx1"/>
                </a:solidFill>
                <a:latin typeface="Calisto MT" panose="02040603050505030304" pitchFamily="18" charset="0"/>
              </a:rPr>
              <a:t> </a:t>
            </a:r>
            <a:r>
              <a:rPr lang="fr-FR" sz="1600" dirty="0" err="1" smtClean="0">
                <a:solidFill>
                  <a:schemeClr val="tx1"/>
                </a:solidFill>
                <a:latin typeface="Calisto MT" panose="02040603050505030304" pitchFamily="18" charset="0"/>
              </a:rPr>
              <a:t>norm</a:t>
            </a:r>
            <a:r>
              <a:rPr lang="fr-FR" sz="1600" dirty="0" smtClean="0">
                <a:solidFill>
                  <a:schemeClr val="tx1"/>
                </a:solidFill>
                <a:latin typeface="Calisto MT" panose="02040603050505030304" pitchFamily="18" charset="0"/>
              </a:rPr>
              <a:t> as an instrument </a:t>
            </a:r>
            <a:r>
              <a:rPr lang="fr-FR" sz="1600" dirty="0" err="1" smtClean="0">
                <a:solidFill>
                  <a:schemeClr val="tx1"/>
                </a:solidFill>
                <a:latin typeface="Calisto MT" panose="02040603050505030304" pitchFamily="18" charset="0"/>
              </a:rPr>
              <a:t>that</a:t>
            </a:r>
            <a:r>
              <a:rPr lang="fr-FR" sz="1600" dirty="0" smtClean="0">
                <a:solidFill>
                  <a:schemeClr val="tx1"/>
                </a:solidFill>
                <a:latin typeface="Calisto MT" panose="02040603050505030304" pitchFamily="18" charset="0"/>
              </a:rPr>
              <a:t> </a:t>
            </a:r>
            <a:r>
              <a:rPr lang="fr-FR" sz="1600" dirty="0" err="1" smtClean="0">
                <a:solidFill>
                  <a:schemeClr val="tx1"/>
                </a:solidFill>
                <a:latin typeface="Calisto MT" panose="02040603050505030304" pitchFamily="18" charset="0"/>
              </a:rPr>
              <a:t>works</a:t>
            </a:r>
            <a:r>
              <a:rPr lang="fr-FR" sz="1600" dirty="0" smtClean="0">
                <a:solidFill>
                  <a:schemeClr val="tx1"/>
                </a:solidFill>
                <a:latin typeface="Calisto MT" panose="02040603050505030304" pitchFamily="18" charset="0"/>
              </a:rPr>
              <a:t> </a:t>
            </a:r>
            <a:r>
              <a:rPr lang="fr-FR" sz="1600" dirty="0" err="1" smtClean="0">
                <a:solidFill>
                  <a:schemeClr val="tx1"/>
                </a:solidFill>
                <a:latin typeface="Calisto MT" panose="02040603050505030304" pitchFamily="18" charset="0"/>
              </a:rPr>
              <a:t>towards</a:t>
            </a:r>
            <a:r>
              <a:rPr lang="fr-FR" sz="1600" dirty="0" smtClean="0">
                <a:solidFill>
                  <a:schemeClr val="tx1"/>
                </a:solidFill>
                <a:latin typeface="Calisto MT" panose="02040603050505030304" pitchFamily="18" charset="0"/>
              </a:rPr>
              <a:t> the performance of </a:t>
            </a:r>
            <a:r>
              <a:rPr lang="fr-FR" sz="1600" dirty="0" err="1" smtClean="0">
                <a:solidFill>
                  <a:schemeClr val="tx1"/>
                </a:solidFill>
                <a:latin typeface="Calisto MT" panose="02040603050505030304" pitchFamily="18" charset="0"/>
              </a:rPr>
              <a:t>companies</a:t>
            </a:r>
            <a:r>
              <a:rPr lang="fr-FR" sz="1600" dirty="0" smtClean="0">
                <a:solidFill>
                  <a:schemeClr val="tx1"/>
                </a:solidFill>
                <a:latin typeface="Calisto MT" panose="02040603050505030304" pitchFamily="18" charset="0"/>
              </a:rPr>
              <a:t> on the one hand, and the </a:t>
            </a:r>
            <a:r>
              <a:rPr lang="fr-FR" sz="1600" dirty="0" err="1" smtClean="0">
                <a:solidFill>
                  <a:schemeClr val="tx1"/>
                </a:solidFill>
                <a:latin typeface="Calisto MT" panose="02040603050505030304" pitchFamily="18" charset="0"/>
              </a:rPr>
              <a:t>economic</a:t>
            </a:r>
            <a:r>
              <a:rPr lang="fr-FR" sz="1600" dirty="0" smtClean="0">
                <a:solidFill>
                  <a:schemeClr val="tx1"/>
                </a:solidFill>
                <a:latin typeface="Calisto MT" panose="02040603050505030304" pitchFamily="18" charset="0"/>
              </a:rPr>
              <a:t> </a:t>
            </a:r>
            <a:r>
              <a:rPr lang="fr-FR" sz="1600" dirty="0" err="1" smtClean="0">
                <a:solidFill>
                  <a:schemeClr val="tx1"/>
                </a:solidFill>
                <a:latin typeface="Calisto MT" panose="02040603050505030304" pitchFamily="18" charset="0"/>
              </a:rPr>
              <a:t>growth</a:t>
            </a:r>
            <a:r>
              <a:rPr lang="fr-FR" sz="1600" dirty="0" smtClean="0">
                <a:solidFill>
                  <a:schemeClr val="tx1"/>
                </a:solidFill>
                <a:latin typeface="Calisto MT" panose="02040603050505030304" pitchFamily="18" charset="0"/>
              </a:rPr>
              <a:t> of countries, on the </a:t>
            </a:r>
            <a:r>
              <a:rPr lang="fr-FR" sz="1600" dirty="0" err="1" smtClean="0">
                <a:solidFill>
                  <a:schemeClr val="tx1"/>
                </a:solidFill>
                <a:latin typeface="Calisto MT" panose="02040603050505030304" pitchFamily="18" charset="0"/>
              </a:rPr>
              <a:t>other</a:t>
            </a:r>
            <a:r>
              <a:rPr lang="fr-FR" sz="1600" dirty="0" smtClean="0">
                <a:solidFill>
                  <a:schemeClr val="tx1"/>
                </a:solidFill>
                <a:latin typeface="Calisto MT" panose="02040603050505030304" pitchFamily="18" charset="0"/>
              </a:rPr>
              <a:t> hand, by 2025. </a:t>
            </a:r>
          </a:p>
        </p:txBody>
      </p:sp>
      <p:sp>
        <p:nvSpPr>
          <p:cNvPr id="5" name="Titre 4"/>
          <p:cNvSpPr>
            <a:spLocks noGrp="1"/>
          </p:cNvSpPr>
          <p:nvPr>
            <p:ph type="title"/>
          </p:nvPr>
        </p:nvSpPr>
        <p:spPr/>
        <p:txBody>
          <a:bodyPr/>
          <a:lstStyle/>
          <a:p>
            <a:r>
              <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sto MT" panose="02040603050505030304" pitchFamily="18" charset="0"/>
              </a:rPr>
              <a:t>VISION</a:t>
            </a:r>
          </a:p>
        </p:txBody>
      </p:sp>
      <p:sp>
        <p:nvSpPr>
          <p:cNvPr id="6" name="AutoShape 2" descr="Résultat de recherche d'images pour &quot;ecobank&quo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sp>
        <p:nvSpPr>
          <p:cNvPr id="7" name="AutoShape 4" descr="Résultat de recherche d'images pour &quot;ecobank&quot;"/>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pic>
        <p:nvPicPr>
          <p:cNvPr id="2053" name="Image 11" descr="drapeaux 2"/>
          <p:cNvPicPr>
            <a:picLocks noChangeAspect="1" noChangeArrowheads="1"/>
          </p:cNvPicPr>
          <p:nvPr/>
        </p:nvPicPr>
        <p:blipFill>
          <a:blip r:embed="rId2">
            <a:lum bright="6000" contrast="-24000"/>
            <a:extLst>
              <a:ext uri="{28A0092B-C50C-407E-A947-70E740481C1C}">
                <a14:useLocalDpi xmlns:a14="http://schemas.microsoft.com/office/drawing/2010/main" val="0"/>
              </a:ext>
            </a:extLst>
          </a:blip>
          <a:srcRect/>
          <a:stretch>
            <a:fillRect/>
          </a:stretch>
        </p:blipFill>
        <p:spPr bwMode="auto">
          <a:xfrm>
            <a:off x="155576" y="6381328"/>
            <a:ext cx="8736904" cy="454348"/>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7"/>
          <p:cNvSpPr>
            <a:spLocks noChangeArrowheads="1"/>
          </p:cNvSpPr>
          <p:nvPr/>
        </p:nvSpPr>
        <p:spPr bwMode="auto">
          <a:xfrm>
            <a:off x="0" y="457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altLang="fr-FR"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66227900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u numéro de diapositive 5"/>
          <p:cNvSpPr>
            <a:spLocks noGrp="1"/>
          </p:cNvSpPr>
          <p:nvPr>
            <p:ph type="sldNum" sz="quarter" idx="12"/>
          </p:nvPr>
        </p:nvSpPr>
        <p:spPr/>
        <p:txBody>
          <a:bodyPr>
            <a:normAutofit/>
          </a:bodyPr>
          <a:lstStyle/>
          <a:p>
            <a:fld id="{2E58222E-7229-4D8F-B4BA-0032E7417FF6}" type="slidenum">
              <a:rPr lang="fr-FR" smtClean="0"/>
              <a:pPr/>
              <a:t>6</a:t>
            </a:fld>
            <a:endParaRPr lang="fr-FR"/>
          </a:p>
        </p:txBody>
      </p:sp>
      <p:sp>
        <p:nvSpPr>
          <p:cNvPr id="2" name="Titre 1"/>
          <p:cNvSpPr>
            <a:spLocks noGrp="1"/>
          </p:cNvSpPr>
          <p:nvPr>
            <p:ph type="title"/>
          </p:nvPr>
        </p:nvSpPr>
        <p:spPr/>
        <p:txBody>
          <a:bodyPr/>
          <a:lstStyle/>
          <a:p>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sto MT" panose="02040603050505030304" pitchFamily="18" charset="0"/>
              </a:rPr>
              <a:t>MISSIONS</a:t>
            </a:r>
            <a:endPar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sto MT" panose="02040603050505030304" pitchFamily="18" charset="0"/>
            </a:endParaRPr>
          </a:p>
        </p:txBody>
      </p:sp>
      <p:sp>
        <p:nvSpPr>
          <p:cNvPr id="4" name="Rectangle 3"/>
          <p:cNvSpPr/>
          <p:nvPr/>
        </p:nvSpPr>
        <p:spPr>
          <a:xfrm>
            <a:off x="306441" y="1720840"/>
            <a:ext cx="8583169" cy="4585871"/>
          </a:xfrm>
          <a:prstGeom prst="rect">
            <a:avLst/>
          </a:prstGeom>
        </p:spPr>
        <p:txBody>
          <a:bodyPr wrap="square">
            <a:spAutoFit/>
          </a:bodyPr>
          <a:lstStyle/>
          <a:p>
            <a:pPr algn="just"/>
            <a:endParaRPr lang="fr-FR" sz="1600" dirty="0">
              <a:latin typeface="Calisto MT" panose="02040603050505030304" pitchFamily="18" charset="0"/>
            </a:endParaRPr>
          </a:p>
          <a:p>
            <a:pPr algn="just"/>
            <a:endParaRPr lang="fr-FR" sz="1600" dirty="0">
              <a:latin typeface="Calisto MT" panose="02040603050505030304" pitchFamily="18" charset="0"/>
            </a:endParaRPr>
          </a:p>
          <a:p>
            <a:pPr algn="just"/>
            <a:endParaRPr lang="fr-FR" sz="1600" dirty="0">
              <a:latin typeface="Calisto MT" panose="02040603050505030304" pitchFamily="18" charset="0"/>
            </a:endParaRPr>
          </a:p>
          <a:p>
            <a:pPr algn="just"/>
            <a:endParaRPr lang="fr-FR" sz="1600" dirty="0">
              <a:latin typeface="Calisto MT" panose="02040603050505030304" pitchFamily="18" charset="0"/>
            </a:endParaRPr>
          </a:p>
          <a:p>
            <a:pPr algn="just"/>
            <a:r>
              <a:rPr lang="fr-FR" sz="1600" dirty="0" smtClean="0">
                <a:latin typeface="Calisto MT" panose="02040603050505030304" pitchFamily="18" charset="0"/>
              </a:rPr>
              <a:t>ABCS </a:t>
            </a:r>
            <a:r>
              <a:rPr lang="fr-FR" sz="1600" dirty="0" err="1" smtClean="0">
                <a:latin typeface="Calisto MT" panose="02040603050505030304" pitchFamily="18" charset="0"/>
              </a:rPr>
              <a:t>aims</a:t>
            </a:r>
            <a:r>
              <a:rPr lang="fr-FR" sz="1600" dirty="0" smtClean="0">
                <a:latin typeface="Calisto MT" panose="02040603050505030304" pitchFamily="18" charset="0"/>
              </a:rPr>
              <a:t> at </a:t>
            </a:r>
            <a:r>
              <a:rPr lang="fr-FR" sz="1600" dirty="0" err="1" smtClean="0">
                <a:latin typeface="Calisto MT" panose="02040603050505030304" pitchFamily="18" charset="0"/>
              </a:rPr>
              <a:t>conducting</a:t>
            </a:r>
            <a:r>
              <a:rPr lang="fr-FR" sz="1600" dirty="0" smtClean="0">
                <a:latin typeface="Calisto MT" panose="02040603050505030304" pitchFamily="18" charset="0"/>
              </a:rPr>
              <a:t> </a:t>
            </a:r>
            <a:r>
              <a:rPr lang="fr-FR" sz="1600" dirty="0" err="1" smtClean="0">
                <a:latin typeface="Calisto MT" panose="02040603050505030304" pitchFamily="18" charset="0"/>
              </a:rPr>
              <a:t>surveys</a:t>
            </a:r>
            <a:r>
              <a:rPr lang="fr-FR" sz="1600" dirty="0" smtClean="0">
                <a:latin typeface="Calisto MT" panose="02040603050505030304" pitchFamily="18" charset="0"/>
              </a:rPr>
              <a:t> and </a:t>
            </a:r>
            <a:r>
              <a:rPr lang="fr-FR" sz="1600" dirty="0" err="1" smtClean="0">
                <a:latin typeface="Calisto MT" panose="02040603050505030304" pitchFamily="18" charset="0"/>
              </a:rPr>
              <a:t>making</a:t>
            </a:r>
            <a:r>
              <a:rPr lang="fr-FR" sz="1600" dirty="0" smtClean="0">
                <a:latin typeface="Calisto MT" panose="02040603050505030304" pitchFamily="18" charset="0"/>
              </a:rPr>
              <a:t> analyses on business practice in the 17 OHADA </a:t>
            </a:r>
            <a:r>
              <a:rPr lang="fr-FR" sz="1600" dirty="0" err="1" smtClean="0">
                <a:latin typeface="Calisto MT" panose="02040603050505030304" pitchFamily="18" charset="0"/>
              </a:rPr>
              <a:t>Member</a:t>
            </a:r>
            <a:r>
              <a:rPr lang="fr-FR" sz="1600" dirty="0" smtClean="0">
                <a:latin typeface="Calisto MT" panose="02040603050505030304" pitchFamily="18" charset="0"/>
              </a:rPr>
              <a:t> States </a:t>
            </a:r>
            <a:r>
              <a:rPr lang="fr-FR" sz="1600" dirty="0" err="1" smtClean="0">
                <a:latin typeface="Calisto MT" panose="02040603050505030304" pitchFamily="18" charset="0"/>
              </a:rPr>
              <a:t>with</a:t>
            </a:r>
            <a:r>
              <a:rPr lang="fr-FR" sz="1600" dirty="0" smtClean="0">
                <a:latin typeface="Calisto MT" panose="02040603050505030304" pitchFamily="18" charset="0"/>
              </a:rPr>
              <a:t> </a:t>
            </a:r>
            <a:r>
              <a:rPr lang="fr-FR" sz="1600" dirty="0">
                <a:latin typeface="Calisto MT" panose="02040603050505030304" pitchFamily="18" charset="0"/>
              </a:rPr>
              <a:t>a Business </a:t>
            </a:r>
            <a:r>
              <a:rPr lang="fr-FR" sz="1600" dirty="0" smtClean="0">
                <a:latin typeface="Calisto MT" panose="02040603050505030304" pitchFamily="18" charset="0"/>
              </a:rPr>
              <a:t>Practice Performance </a:t>
            </a:r>
            <a:r>
              <a:rPr lang="fr-FR" sz="1600" dirty="0" err="1" smtClean="0">
                <a:latin typeface="Calisto MT" panose="02040603050505030304" pitchFamily="18" charset="0"/>
              </a:rPr>
              <a:t>Indicator</a:t>
            </a:r>
            <a:r>
              <a:rPr lang="fr-FR" sz="1600" dirty="0" smtClean="0">
                <a:latin typeface="Calisto MT" panose="02040603050505030304" pitchFamily="18" charset="0"/>
              </a:rPr>
              <a:t>. </a:t>
            </a:r>
            <a:r>
              <a:rPr lang="fr-FR" sz="1600" dirty="0" err="1" smtClean="0">
                <a:latin typeface="Calisto MT" panose="02040603050505030304" pitchFamily="18" charset="0"/>
              </a:rPr>
              <a:t>Its</a:t>
            </a:r>
            <a:r>
              <a:rPr lang="fr-FR" sz="1600" dirty="0" smtClean="0">
                <a:latin typeface="Calisto MT" panose="02040603050505030304" pitchFamily="18" charset="0"/>
              </a:rPr>
              <a:t> main </a:t>
            </a:r>
            <a:r>
              <a:rPr lang="fr-FR" sz="1600" dirty="0" err="1" smtClean="0">
                <a:latin typeface="Calisto MT" panose="02040603050505030304" pitchFamily="18" charset="0"/>
              </a:rPr>
              <a:t>statutory</a:t>
            </a:r>
            <a:r>
              <a:rPr lang="fr-FR" sz="1600" dirty="0" smtClean="0">
                <a:latin typeface="Calisto MT" panose="02040603050505030304" pitchFamily="18" charset="0"/>
              </a:rPr>
              <a:t> missions </a:t>
            </a:r>
            <a:r>
              <a:rPr lang="fr-FR" sz="1600" dirty="0" err="1" smtClean="0">
                <a:latin typeface="Calisto MT" panose="02040603050505030304" pitchFamily="18" charset="0"/>
              </a:rPr>
              <a:t>shall</a:t>
            </a:r>
            <a:r>
              <a:rPr lang="fr-FR" sz="1600" dirty="0" smtClean="0">
                <a:latin typeface="Calisto MT" panose="02040603050505030304" pitchFamily="18" charset="0"/>
              </a:rPr>
              <a:t> </a:t>
            </a:r>
            <a:r>
              <a:rPr lang="fr-FR" sz="1600" dirty="0" err="1" smtClean="0">
                <a:latin typeface="Calisto MT" panose="02040603050505030304" pitchFamily="18" charset="0"/>
              </a:rPr>
              <a:t>be</a:t>
            </a:r>
            <a:r>
              <a:rPr lang="fr-FR" sz="1600" dirty="0" smtClean="0">
                <a:latin typeface="Calisto MT" panose="02040603050505030304" pitchFamily="18" charset="0"/>
              </a:rPr>
              <a:t>: </a:t>
            </a:r>
          </a:p>
          <a:p>
            <a:pPr algn="just"/>
            <a:endParaRPr lang="fr-FR" sz="1600" dirty="0" smtClean="0">
              <a:latin typeface="Calisto MT" panose="02040603050505030304" pitchFamily="18" charset="0"/>
            </a:endParaRPr>
          </a:p>
          <a:p>
            <a:pPr marL="285750" indent="-285750" algn="just">
              <a:buFont typeface="Wingdings" pitchFamily="2" charset="2"/>
              <a:buChar char="q"/>
            </a:pPr>
            <a:r>
              <a:rPr lang="fr-FR" sz="1600" dirty="0" smtClean="0">
                <a:latin typeface="Calisto MT" panose="02040603050505030304" pitchFamily="18" charset="0"/>
              </a:rPr>
              <a:t>To </a:t>
            </a:r>
            <a:r>
              <a:rPr lang="fr-FR" sz="1600" dirty="0" err="1" smtClean="0">
                <a:latin typeface="Calisto MT" panose="02040603050505030304" pitchFamily="18" charset="0"/>
              </a:rPr>
              <a:t>contribute</a:t>
            </a:r>
            <a:r>
              <a:rPr lang="fr-FR" sz="1600" dirty="0" smtClean="0">
                <a:latin typeface="Calisto MT" panose="02040603050505030304" pitchFamily="18" charset="0"/>
              </a:rPr>
              <a:t> to the </a:t>
            </a:r>
            <a:r>
              <a:rPr lang="fr-FR" sz="1600" dirty="0" err="1" smtClean="0">
                <a:latin typeface="Calisto MT" panose="02040603050505030304" pitchFamily="18" charset="0"/>
              </a:rPr>
              <a:t>emergence</a:t>
            </a:r>
            <a:r>
              <a:rPr lang="fr-FR" sz="1600" dirty="0" smtClean="0">
                <a:latin typeface="Calisto MT" panose="02040603050505030304" pitchFamily="18" charset="0"/>
              </a:rPr>
              <a:t> of a new pole of </a:t>
            </a:r>
            <a:r>
              <a:rPr lang="fr-FR" sz="1600" dirty="0" err="1" smtClean="0">
                <a:latin typeface="Calisto MT" panose="02040603050505030304" pitchFamily="18" charset="0"/>
              </a:rPr>
              <a:t>economic</a:t>
            </a:r>
            <a:r>
              <a:rPr lang="fr-FR" sz="1600" dirty="0" smtClean="0">
                <a:latin typeface="Calisto MT" panose="02040603050505030304" pitchFamily="18" charset="0"/>
              </a:rPr>
              <a:t> </a:t>
            </a:r>
            <a:r>
              <a:rPr lang="fr-FR" sz="1600" dirty="0" err="1" smtClean="0">
                <a:latin typeface="Calisto MT" panose="02040603050505030304" pitchFamily="18" charset="0"/>
              </a:rPr>
              <a:t>development</a:t>
            </a:r>
            <a:r>
              <a:rPr lang="fr-FR" sz="1600" dirty="0" smtClean="0">
                <a:latin typeface="Calisto MT" panose="02040603050505030304" pitchFamily="18" charset="0"/>
              </a:rPr>
              <a:t> in </a:t>
            </a:r>
            <a:r>
              <a:rPr lang="fr-FR" sz="1600" dirty="0" err="1" smtClean="0">
                <a:latin typeface="Calisto MT" panose="02040603050505030304" pitchFamily="18" charset="0"/>
              </a:rPr>
              <a:t>Africa</a:t>
            </a:r>
            <a:r>
              <a:rPr lang="fr-FR" sz="1600" dirty="0" smtClean="0">
                <a:latin typeface="Calisto MT" panose="02040603050505030304" pitchFamily="18" charset="0"/>
              </a:rPr>
              <a:t> </a:t>
            </a:r>
            <a:r>
              <a:rPr lang="fr-FR" sz="1600" dirty="0" err="1" smtClean="0">
                <a:latin typeface="Calisto MT" panose="02040603050505030304" pitchFamily="18" charset="0"/>
              </a:rPr>
              <a:t>through</a:t>
            </a:r>
            <a:r>
              <a:rPr lang="fr-FR" sz="1600" dirty="0" smtClean="0">
                <a:latin typeface="Calisto MT" panose="02040603050505030304" pitchFamily="18" charset="0"/>
              </a:rPr>
              <a:t> the observation of States’ </a:t>
            </a:r>
            <a:r>
              <a:rPr lang="fr-FR" sz="1600" dirty="0" err="1" smtClean="0">
                <a:latin typeface="Calisto MT" panose="02040603050505030304" pitchFamily="18" charset="0"/>
              </a:rPr>
              <a:t>economic</a:t>
            </a:r>
            <a:r>
              <a:rPr lang="fr-FR" sz="1600" dirty="0" smtClean="0">
                <a:latin typeface="Calisto MT" panose="02040603050505030304" pitchFamily="18" charset="0"/>
              </a:rPr>
              <a:t> </a:t>
            </a:r>
            <a:r>
              <a:rPr lang="fr-FR" sz="1600" dirty="0" err="1" smtClean="0">
                <a:latin typeface="Calisto MT" panose="02040603050505030304" pitchFamily="18" charset="0"/>
              </a:rPr>
              <a:t>growth</a:t>
            </a:r>
            <a:r>
              <a:rPr lang="fr-FR" sz="1600" dirty="0" smtClean="0">
                <a:latin typeface="Calisto MT" panose="02040603050505030304" pitchFamily="18" charset="0"/>
              </a:rPr>
              <a:t> </a:t>
            </a:r>
            <a:r>
              <a:rPr lang="fr-FR" sz="1600" dirty="0" err="1" smtClean="0">
                <a:latin typeface="Calisto MT" panose="02040603050505030304" pitchFamily="18" charset="0"/>
              </a:rPr>
              <a:t>under</a:t>
            </a:r>
            <a:r>
              <a:rPr lang="fr-FR" sz="1600" dirty="0" smtClean="0">
                <a:latin typeface="Calisto MT" panose="02040603050505030304" pitchFamily="18" charset="0"/>
              </a:rPr>
              <a:t> the impulse of a </a:t>
            </a:r>
            <a:r>
              <a:rPr lang="fr-FR" sz="1600" dirty="0" err="1" smtClean="0">
                <a:latin typeface="Calisto MT" panose="02040603050505030304" pitchFamily="18" charset="0"/>
              </a:rPr>
              <a:t>performing</a:t>
            </a:r>
            <a:r>
              <a:rPr lang="fr-FR" sz="1600" dirty="0" smtClean="0">
                <a:latin typeface="Calisto MT" panose="02040603050505030304" pitchFamily="18" charset="0"/>
              </a:rPr>
              <a:t> </a:t>
            </a:r>
            <a:r>
              <a:rPr lang="fr-FR" sz="1600" dirty="0" err="1" smtClean="0">
                <a:latin typeface="Calisto MT" panose="02040603050505030304" pitchFamily="18" charset="0"/>
              </a:rPr>
              <a:t>private</a:t>
            </a:r>
            <a:r>
              <a:rPr lang="fr-FR" sz="1600" dirty="0" smtClean="0">
                <a:latin typeface="Calisto MT" panose="02040603050505030304" pitchFamily="18" charset="0"/>
              </a:rPr>
              <a:t> </a:t>
            </a:r>
            <a:r>
              <a:rPr lang="fr-FR" sz="1600" dirty="0" err="1" smtClean="0">
                <a:latin typeface="Calisto MT" panose="02040603050505030304" pitchFamily="18" charset="0"/>
              </a:rPr>
              <a:t>sector</a:t>
            </a:r>
            <a:r>
              <a:rPr lang="fr-FR" sz="1600" dirty="0" smtClean="0">
                <a:latin typeface="Calisto MT" panose="02040603050505030304" pitchFamily="18" charset="0"/>
              </a:rPr>
              <a:t> </a:t>
            </a:r>
            <a:r>
              <a:rPr lang="fr-FR" sz="1600" dirty="0" err="1" smtClean="0">
                <a:latin typeface="Calisto MT" panose="02040603050505030304" pitchFamily="18" charset="0"/>
              </a:rPr>
              <a:t>through</a:t>
            </a:r>
            <a:r>
              <a:rPr lang="fr-FR" sz="1600" dirty="0" smtClean="0">
                <a:latin typeface="Calisto MT" panose="02040603050505030304" pitchFamily="18" charset="0"/>
              </a:rPr>
              <a:t> the </a:t>
            </a:r>
            <a:r>
              <a:rPr lang="fr-FR" sz="1600" dirty="0" err="1" smtClean="0">
                <a:latin typeface="Calisto MT" panose="02040603050505030304" pitchFamily="18" charset="0"/>
              </a:rPr>
              <a:t>improvement</a:t>
            </a:r>
            <a:r>
              <a:rPr lang="fr-FR" sz="1600" dirty="0" smtClean="0">
                <a:latin typeface="Calisto MT" panose="02040603050505030304" pitchFamily="18" charset="0"/>
              </a:rPr>
              <a:t> of the </a:t>
            </a:r>
            <a:r>
              <a:rPr lang="fr-FR" sz="1600" dirty="0" err="1" smtClean="0">
                <a:latin typeface="Calisto MT" panose="02040603050505030304" pitchFamily="18" charset="0"/>
              </a:rPr>
              <a:t>quality</a:t>
            </a:r>
            <a:r>
              <a:rPr lang="fr-FR" sz="1600" dirty="0" smtClean="0">
                <a:latin typeface="Calisto MT" panose="02040603050505030304" pitchFamily="18" charset="0"/>
              </a:rPr>
              <a:t> of the </a:t>
            </a:r>
            <a:r>
              <a:rPr lang="fr-FR" sz="1600" dirty="0" err="1" smtClean="0">
                <a:latin typeface="Calisto MT" panose="02040603050505030304" pitchFamily="18" charset="0"/>
              </a:rPr>
              <a:t>environment</a:t>
            </a:r>
            <a:r>
              <a:rPr lang="fr-FR" sz="1600" dirty="0" smtClean="0">
                <a:latin typeface="Calisto MT" panose="02040603050505030304" pitchFamily="18" charset="0"/>
              </a:rPr>
              <a:t> and business </a:t>
            </a:r>
            <a:r>
              <a:rPr lang="fr-FR" sz="1600" dirty="0" err="1" smtClean="0">
                <a:latin typeface="Calisto MT" panose="02040603050505030304" pitchFamily="18" charset="0"/>
              </a:rPr>
              <a:t>climate</a:t>
            </a:r>
            <a:r>
              <a:rPr lang="fr-FR" sz="1600" dirty="0" smtClean="0">
                <a:latin typeface="Calisto MT" panose="02040603050505030304" pitchFamily="18" charset="0"/>
              </a:rPr>
              <a:t>. </a:t>
            </a:r>
          </a:p>
          <a:p>
            <a:pPr algn="just"/>
            <a:endParaRPr lang="fr-FR" sz="1600" dirty="0" smtClean="0">
              <a:latin typeface="Calisto MT" panose="02040603050505030304" pitchFamily="18" charset="0"/>
            </a:endParaRPr>
          </a:p>
          <a:p>
            <a:pPr marL="285750" indent="-285750" algn="just">
              <a:buFont typeface="Wingdings" pitchFamily="2" charset="2"/>
              <a:buChar char="q"/>
            </a:pPr>
            <a:r>
              <a:rPr lang="fr-FR" sz="1600" dirty="0" smtClean="0">
                <a:latin typeface="Calisto MT" panose="02040603050505030304" pitchFamily="18" charset="0"/>
              </a:rPr>
              <a:t>To </a:t>
            </a:r>
            <a:r>
              <a:rPr lang="fr-FR" sz="1600" dirty="0" err="1" smtClean="0">
                <a:latin typeface="Calisto MT" panose="02040603050505030304" pitchFamily="18" charset="0"/>
              </a:rPr>
              <a:t>follow</a:t>
            </a:r>
            <a:r>
              <a:rPr lang="fr-FR" sz="1600" dirty="0" smtClean="0">
                <a:latin typeface="Calisto MT" panose="02040603050505030304" pitchFamily="18" charset="0"/>
              </a:rPr>
              <a:t>-up and </a:t>
            </a:r>
            <a:r>
              <a:rPr lang="fr-FR" sz="1600" dirty="0" err="1" smtClean="0">
                <a:latin typeface="Calisto MT" panose="02040603050505030304" pitchFamily="18" charset="0"/>
              </a:rPr>
              <a:t>assess</a:t>
            </a:r>
            <a:r>
              <a:rPr lang="fr-FR" sz="1600" dirty="0" smtClean="0">
                <a:latin typeface="Calisto MT" panose="02040603050505030304" pitchFamily="18" charset="0"/>
              </a:rPr>
              <a:t> the </a:t>
            </a:r>
            <a:r>
              <a:rPr lang="fr-FR" sz="1600" dirty="0" err="1" smtClean="0">
                <a:latin typeface="Calisto MT" panose="02040603050505030304" pitchFamily="18" charset="0"/>
              </a:rPr>
              <a:t>adequacy</a:t>
            </a:r>
            <a:r>
              <a:rPr lang="fr-FR" sz="1600" dirty="0" smtClean="0">
                <a:latin typeface="Calisto MT" panose="02040603050505030304" pitchFamily="18" charset="0"/>
              </a:rPr>
              <a:t> of substantive </a:t>
            </a:r>
            <a:r>
              <a:rPr lang="fr-FR" sz="1600" dirty="0" err="1" smtClean="0">
                <a:latin typeface="Calisto MT" panose="02040603050505030304" pitchFamily="18" charset="0"/>
              </a:rPr>
              <a:t>law</a:t>
            </a:r>
            <a:r>
              <a:rPr lang="fr-FR" sz="1600" dirty="0" smtClean="0">
                <a:latin typeface="Calisto MT" panose="02040603050505030304" pitchFamily="18" charset="0"/>
              </a:rPr>
              <a:t> </a:t>
            </a:r>
            <a:r>
              <a:rPr lang="fr-FR" sz="1600" dirty="0" err="1" smtClean="0">
                <a:latin typeface="Calisto MT" panose="02040603050505030304" pitchFamily="18" charset="0"/>
              </a:rPr>
              <a:t>with</a:t>
            </a:r>
            <a:r>
              <a:rPr lang="fr-FR" sz="1600" dirty="0" smtClean="0">
                <a:latin typeface="Calisto MT" panose="02040603050505030304" pitchFamily="18" charset="0"/>
              </a:rPr>
              <a:t> </a:t>
            </a:r>
            <a:r>
              <a:rPr lang="fr-FR" sz="1600" dirty="0" err="1" smtClean="0">
                <a:latin typeface="Calisto MT" panose="02040603050505030304" pitchFamily="18" charset="0"/>
              </a:rPr>
              <a:t>development</a:t>
            </a:r>
            <a:r>
              <a:rPr lang="fr-FR" sz="1600" dirty="0" smtClean="0">
                <a:latin typeface="Calisto MT" panose="02040603050505030304" pitchFamily="18" charset="0"/>
              </a:rPr>
              <a:t> objectives and the performance of </a:t>
            </a:r>
            <a:r>
              <a:rPr lang="fr-FR" sz="1600" dirty="0" err="1" smtClean="0">
                <a:latin typeface="Calisto MT" panose="02040603050505030304" pitchFamily="18" charset="0"/>
              </a:rPr>
              <a:t>companies</a:t>
            </a:r>
            <a:r>
              <a:rPr lang="fr-FR" sz="1600" dirty="0" smtClean="0">
                <a:latin typeface="Calisto MT" panose="02040603050505030304" pitchFamily="18" charset="0"/>
              </a:rPr>
              <a:t> as per OHADA </a:t>
            </a:r>
            <a:r>
              <a:rPr lang="fr-FR" sz="1600" dirty="0" err="1" smtClean="0">
                <a:latin typeface="Calisto MT" panose="02040603050505030304" pitchFamily="18" charset="0"/>
              </a:rPr>
              <a:t>Law’s</a:t>
            </a:r>
            <a:r>
              <a:rPr lang="fr-FR" sz="1600" dirty="0" smtClean="0">
                <a:latin typeface="Calisto MT" panose="02040603050505030304" pitchFamily="18" charset="0"/>
              </a:rPr>
              <a:t> </a:t>
            </a:r>
            <a:r>
              <a:rPr lang="fr-FR" sz="1600" dirty="0" err="1" smtClean="0">
                <a:latin typeface="Calisto MT" panose="02040603050505030304" pitchFamily="18" charset="0"/>
              </a:rPr>
              <a:t>efficacy</a:t>
            </a:r>
            <a:r>
              <a:rPr lang="fr-FR" sz="1600" dirty="0" smtClean="0">
                <a:latin typeface="Calisto MT" panose="02040603050505030304" pitchFamily="18" charset="0"/>
              </a:rPr>
              <a:t>, </a:t>
            </a:r>
            <a:r>
              <a:rPr lang="fr-FR" sz="1600" dirty="0" err="1" smtClean="0">
                <a:latin typeface="Calisto MT" panose="02040603050505030304" pitchFamily="18" charset="0"/>
              </a:rPr>
              <a:t>attractiveness</a:t>
            </a:r>
            <a:r>
              <a:rPr lang="fr-FR" sz="1600" dirty="0" smtClean="0">
                <a:latin typeface="Calisto MT" panose="02040603050505030304" pitchFamily="18" charset="0"/>
              </a:rPr>
              <a:t> and </a:t>
            </a:r>
            <a:r>
              <a:rPr lang="fr-FR" sz="1600" dirty="0" err="1" smtClean="0">
                <a:latin typeface="Calisto MT" panose="02040603050505030304" pitchFamily="18" charset="0"/>
              </a:rPr>
              <a:t>competitiveness</a:t>
            </a:r>
            <a:r>
              <a:rPr lang="fr-FR" sz="1600" dirty="0" smtClean="0">
                <a:latin typeface="Calisto MT" panose="02040603050505030304" pitchFamily="18" charset="0"/>
              </a:rPr>
              <a:t> goals. </a:t>
            </a:r>
          </a:p>
          <a:p>
            <a:pPr marL="285750" indent="-285750" algn="just">
              <a:buFont typeface="Wingdings" pitchFamily="2" charset="2"/>
              <a:buChar char="q"/>
            </a:pPr>
            <a:endParaRPr lang="fr-FR" sz="1600" dirty="0" smtClean="0">
              <a:latin typeface="Calisto MT" panose="02040603050505030304" pitchFamily="18" charset="0"/>
            </a:endParaRPr>
          </a:p>
          <a:p>
            <a:pPr lvl="0"/>
            <a:endParaRPr lang="fr-FR" dirty="0">
              <a:latin typeface="Calisto MT" panose="02040603050505030304" pitchFamily="18" charset="0"/>
            </a:endParaRPr>
          </a:p>
          <a:p>
            <a:pPr lvl="0"/>
            <a:endParaRPr lang="fr-FR" dirty="0">
              <a:latin typeface="Calisto MT" panose="02040603050505030304" pitchFamily="18" charset="0"/>
            </a:endParaRPr>
          </a:p>
        </p:txBody>
      </p:sp>
      <p:sp>
        <p:nvSpPr>
          <p:cNvPr id="8" name="Zone de texte 129"/>
          <p:cNvSpPr txBox="1">
            <a:spLocks noChangeArrowheads="1"/>
          </p:cNvSpPr>
          <p:nvPr/>
        </p:nvSpPr>
        <p:spPr bwMode="auto">
          <a:xfrm>
            <a:off x="306441" y="6309320"/>
            <a:ext cx="8583169" cy="2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900" b="0" i="0" u="none" strike="noStrike" cap="none" normalizeH="0" baseline="0" dirty="0">
              <a:ln>
                <a:noFill/>
              </a:ln>
              <a:solidFill>
                <a:srgbClr val="004821"/>
              </a:solidFill>
              <a:effectLst/>
              <a:latin typeface="Cambria"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900" b="0" i="0" u="none" strike="noStrike" cap="none" normalizeH="0" baseline="0" dirty="0">
              <a:ln>
                <a:noFill/>
              </a:ln>
              <a:solidFill>
                <a:srgbClr val="808080"/>
              </a:solidFill>
              <a:effectLst/>
              <a:latin typeface="Cambria"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100" b="1" i="0" u="none" strike="noStrike" cap="none" normalizeH="0" baseline="0" dirty="0">
              <a:ln>
                <a:noFill/>
              </a:ln>
              <a:solidFill>
                <a:srgbClr val="808080"/>
              </a:solidFill>
              <a:effectLst/>
              <a:latin typeface="Cambria"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sz="1800" b="0" i="0" u="none" strike="noStrike" cap="none" normalizeH="0" baseline="0" dirty="0">
              <a:ln>
                <a:noFill/>
              </a:ln>
              <a:solidFill>
                <a:schemeClr val="tx1"/>
              </a:solidFill>
              <a:effectLst/>
              <a:latin typeface="Cambria" pitchFamily="18" charset="0"/>
            </a:endParaRPr>
          </a:p>
        </p:txBody>
      </p:sp>
      <p:pic>
        <p:nvPicPr>
          <p:cNvPr id="9" name="Image 1" descr="drapeaux 2"/>
          <p:cNvPicPr>
            <a:picLocks noChangeAspect="1"/>
          </p:cNvPicPr>
          <p:nvPr/>
        </p:nvPicPr>
        <p:blipFill>
          <a:blip r:embed="rId2">
            <a:lum bright="6000" contrast="-24000"/>
            <a:extLst>
              <a:ext uri="{28A0092B-C50C-407E-A947-70E740481C1C}">
                <a14:useLocalDpi xmlns:a14="http://schemas.microsoft.com/office/drawing/2010/main" val="0"/>
              </a:ext>
            </a:extLst>
          </a:blip>
          <a:srcRect l="523" t="9673" r="427" b="13683"/>
          <a:stretch>
            <a:fillRect/>
          </a:stretch>
        </p:blipFill>
        <p:spPr bwMode="auto">
          <a:xfrm flipV="1">
            <a:off x="251520" y="6419071"/>
            <a:ext cx="8736971" cy="3279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625959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1690" y="2636912"/>
            <a:ext cx="8514031" cy="3077766"/>
          </a:xfrm>
          <a:prstGeom prst="rect">
            <a:avLst/>
          </a:prstGeom>
        </p:spPr>
        <p:txBody>
          <a:bodyPr wrap="square">
            <a:spAutoFit/>
          </a:bodyPr>
          <a:lstStyle/>
          <a:p>
            <a:pPr marL="285750" indent="-285750" algn="just">
              <a:buFont typeface="Wingdings" panose="05000000000000000000" pitchFamily="2" charset="2"/>
              <a:buChar char="q"/>
            </a:pPr>
            <a:r>
              <a:rPr lang="fr-FR" sz="1600" dirty="0" smtClean="0">
                <a:latin typeface="Calisto MT" panose="02040603050505030304" pitchFamily="18" charset="0"/>
              </a:rPr>
              <a:t>To </a:t>
            </a:r>
            <a:r>
              <a:rPr lang="fr-FR" sz="1600" dirty="0" err="1" smtClean="0">
                <a:latin typeface="Calisto MT" panose="02040603050505030304" pitchFamily="18" charset="0"/>
              </a:rPr>
              <a:t>accompany</a:t>
            </a:r>
            <a:r>
              <a:rPr lang="fr-FR" sz="1600" dirty="0" smtClean="0">
                <a:latin typeface="Calisto MT" panose="02040603050505030304" pitchFamily="18" charset="0"/>
              </a:rPr>
              <a:t> </a:t>
            </a:r>
            <a:r>
              <a:rPr lang="fr-FR" sz="1600" dirty="0" err="1" smtClean="0">
                <a:latin typeface="Calisto MT" panose="02040603050505030304" pitchFamily="18" charset="0"/>
              </a:rPr>
              <a:t>judicial</a:t>
            </a:r>
            <a:r>
              <a:rPr lang="fr-FR" sz="1600" dirty="0" smtClean="0">
                <a:latin typeface="Calisto MT" panose="02040603050505030304" pitchFamily="18" charset="0"/>
              </a:rPr>
              <a:t> </a:t>
            </a:r>
            <a:r>
              <a:rPr lang="fr-FR" sz="1600" dirty="0" err="1" smtClean="0">
                <a:latin typeface="Calisto MT" panose="02040603050505030304" pitchFamily="18" charset="0"/>
              </a:rPr>
              <a:t>reforms</a:t>
            </a:r>
            <a:r>
              <a:rPr lang="fr-FR" sz="1600" dirty="0" smtClean="0">
                <a:latin typeface="Calisto MT" panose="02040603050505030304" pitchFamily="18" charset="0"/>
              </a:rPr>
              <a:t> </a:t>
            </a:r>
            <a:r>
              <a:rPr lang="fr-FR" sz="1600" dirty="0" err="1" smtClean="0">
                <a:latin typeface="Calisto MT" panose="02040603050505030304" pitchFamily="18" charset="0"/>
              </a:rPr>
              <a:t>that</a:t>
            </a:r>
            <a:r>
              <a:rPr lang="fr-FR" sz="1600" dirty="0" smtClean="0">
                <a:latin typeface="Calisto MT" panose="02040603050505030304" pitchFamily="18" charset="0"/>
              </a:rPr>
              <a:t> </a:t>
            </a:r>
            <a:r>
              <a:rPr lang="fr-FR" sz="1600" dirty="0" err="1" smtClean="0">
                <a:latin typeface="Calisto MT" panose="02040603050505030304" pitchFamily="18" charset="0"/>
              </a:rPr>
              <a:t>ensure</a:t>
            </a:r>
            <a:r>
              <a:rPr lang="fr-FR" sz="1600" dirty="0" smtClean="0">
                <a:latin typeface="Calisto MT" panose="02040603050505030304" pitchFamily="18" charset="0"/>
              </a:rPr>
              <a:t> the </a:t>
            </a:r>
            <a:r>
              <a:rPr lang="fr-FR" sz="1600" dirty="0" err="1" smtClean="0">
                <a:latin typeface="Calisto MT" panose="02040603050505030304" pitchFamily="18" charset="0"/>
              </a:rPr>
              <a:t>adequacy</a:t>
            </a:r>
            <a:r>
              <a:rPr lang="fr-FR" sz="1600" dirty="0" smtClean="0">
                <a:latin typeface="Calisto MT" panose="02040603050505030304" pitchFamily="18" charset="0"/>
              </a:rPr>
              <a:t> of public </a:t>
            </a:r>
            <a:r>
              <a:rPr lang="fr-FR" sz="1600" dirty="0" err="1" smtClean="0">
                <a:latin typeface="Calisto MT" panose="02040603050505030304" pitchFamily="18" charset="0"/>
              </a:rPr>
              <a:t>policy</a:t>
            </a:r>
            <a:r>
              <a:rPr lang="fr-FR" sz="1600" dirty="0" smtClean="0">
                <a:latin typeface="Calisto MT" panose="02040603050505030304" pitchFamily="18" charset="0"/>
              </a:rPr>
              <a:t> </a:t>
            </a:r>
            <a:r>
              <a:rPr lang="fr-FR" sz="1600" dirty="0" err="1" smtClean="0">
                <a:latin typeface="Calisto MT" panose="02040603050505030304" pitchFamily="18" charset="0"/>
              </a:rPr>
              <a:t>with</a:t>
            </a:r>
            <a:r>
              <a:rPr lang="fr-FR" sz="1600" dirty="0" smtClean="0">
                <a:latin typeface="Calisto MT" panose="02040603050505030304" pitchFamily="18" charset="0"/>
              </a:rPr>
              <a:t> </a:t>
            </a:r>
            <a:r>
              <a:rPr lang="fr-FR" sz="1600" dirty="0" err="1" smtClean="0">
                <a:latin typeface="Calisto MT" panose="02040603050505030304" pitchFamily="18" charset="0"/>
              </a:rPr>
              <a:t>measures</a:t>
            </a:r>
            <a:r>
              <a:rPr lang="fr-FR" sz="1600" dirty="0" smtClean="0">
                <a:latin typeface="Calisto MT" panose="02040603050505030304" pitchFamily="18" charset="0"/>
              </a:rPr>
              <a:t> </a:t>
            </a:r>
            <a:r>
              <a:rPr lang="fr-FR" sz="1600" dirty="0" err="1" smtClean="0">
                <a:latin typeface="Calisto MT" panose="02040603050505030304" pitchFamily="18" charset="0"/>
              </a:rPr>
              <a:t>that</a:t>
            </a:r>
            <a:r>
              <a:rPr lang="fr-FR" sz="1600" dirty="0" smtClean="0">
                <a:latin typeface="Calisto MT" panose="02040603050505030304" pitchFamily="18" charset="0"/>
              </a:rPr>
              <a:t> support the progressive </a:t>
            </a:r>
            <a:r>
              <a:rPr lang="fr-FR" sz="1600" dirty="0" err="1" smtClean="0">
                <a:latin typeface="Calisto MT" panose="02040603050505030304" pitchFamily="18" charset="0"/>
              </a:rPr>
              <a:t>movement</a:t>
            </a:r>
            <a:r>
              <a:rPr lang="fr-FR" sz="1600" dirty="0" smtClean="0">
                <a:latin typeface="Calisto MT" panose="02040603050505030304" pitchFamily="18" charset="0"/>
              </a:rPr>
              <a:t> of </a:t>
            </a:r>
            <a:r>
              <a:rPr lang="fr-FR" sz="1600" dirty="0" err="1" smtClean="0">
                <a:latin typeface="Calisto MT" panose="02040603050505030304" pitchFamily="18" charset="0"/>
              </a:rPr>
              <a:t>informal</a:t>
            </a:r>
            <a:r>
              <a:rPr lang="fr-FR" sz="1600" dirty="0" smtClean="0">
                <a:latin typeface="Calisto MT" panose="02040603050505030304" pitchFamily="18" charset="0"/>
              </a:rPr>
              <a:t> </a:t>
            </a:r>
            <a:r>
              <a:rPr lang="fr-FR" sz="1600" dirty="0" err="1" smtClean="0">
                <a:latin typeface="Calisto MT" panose="02040603050505030304" pitchFamily="18" charset="0"/>
              </a:rPr>
              <a:t>sector</a:t>
            </a:r>
            <a:r>
              <a:rPr lang="fr-FR" sz="1600" dirty="0" smtClean="0">
                <a:latin typeface="Calisto MT" panose="02040603050505030304" pitchFamily="18" charset="0"/>
              </a:rPr>
              <a:t> agents to a </a:t>
            </a:r>
            <a:r>
              <a:rPr lang="fr-FR" sz="1600" dirty="0" err="1" smtClean="0">
                <a:latin typeface="Calisto MT" panose="02040603050505030304" pitchFamily="18" charset="0"/>
              </a:rPr>
              <a:t>formal</a:t>
            </a:r>
            <a:r>
              <a:rPr lang="fr-FR" sz="1600" dirty="0" smtClean="0">
                <a:latin typeface="Calisto MT" panose="02040603050505030304" pitchFamily="18" charset="0"/>
              </a:rPr>
              <a:t> </a:t>
            </a:r>
            <a:r>
              <a:rPr lang="fr-FR" sz="1600" dirty="0" err="1" smtClean="0">
                <a:latin typeface="Calisto MT" panose="02040603050505030304" pitchFamily="18" charset="0"/>
              </a:rPr>
              <a:t>economy</a:t>
            </a:r>
            <a:r>
              <a:rPr lang="fr-FR" sz="1600" dirty="0">
                <a:latin typeface="Calisto MT" panose="02040603050505030304" pitchFamily="18" charset="0"/>
              </a:rPr>
              <a:t> </a:t>
            </a:r>
            <a:r>
              <a:rPr lang="fr-FR" sz="1600" dirty="0" err="1" smtClean="0">
                <a:latin typeface="Calisto MT" panose="02040603050505030304" pitchFamily="18" charset="0"/>
              </a:rPr>
              <a:t>that</a:t>
            </a:r>
            <a:r>
              <a:rPr lang="fr-FR" sz="1600" dirty="0" smtClean="0">
                <a:latin typeface="Calisto MT" panose="02040603050505030304" pitchFamily="18" charset="0"/>
              </a:rPr>
              <a:t> </a:t>
            </a:r>
            <a:r>
              <a:rPr lang="fr-FR" sz="1600" dirty="0" err="1" smtClean="0">
                <a:latin typeface="Calisto MT" panose="02040603050505030304" pitchFamily="18" charset="0"/>
              </a:rPr>
              <a:t>is</a:t>
            </a:r>
            <a:r>
              <a:rPr lang="fr-FR" sz="1600" dirty="0" smtClean="0">
                <a:latin typeface="Calisto MT" panose="02040603050505030304" pitchFamily="18" charset="0"/>
              </a:rPr>
              <a:t> more inclusive, more performant and </a:t>
            </a:r>
            <a:r>
              <a:rPr lang="fr-FR" sz="1600" dirty="0" err="1" smtClean="0">
                <a:latin typeface="Calisto MT" panose="02040603050505030304" pitchFamily="18" charset="0"/>
              </a:rPr>
              <a:t>which</a:t>
            </a:r>
            <a:r>
              <a:rPr lang="fr-FR" sz="1600" dirty="0" smtClean="0">
                <a:latin typeface="Calisto MT" panose="02040603050505030304" pitchFamily="18" charset="0"/>
              </a:rPr>
              <a:t> </a:t>
            </a:r>
            <a:r>
              <a:rPr lang="fr-FR" sz="1600" dirty="0" err="1" smtClean="0">
                <a:latin typeface="Calisto MT" panose="02040603050505030304" pitchFamily="18" charset="0"/>
              </a:rPr>
              <a:t>is</a:t>
            </a:r>
            <a:r>
              <a:rPr lang="fr-FR" sz="1600" dirty="0" smtClean="0">
                <a:latin typeface="Calisto MT" panose="02040603050505030304" pitchFamily="18" charset="0"/>
              </a:rPr>
              <a:t> a </a:t>
            </a:r>
            <a:r>
              <a:rPr lang="fr-FR" sz="1600" dirty="0" err="1" smtClean="0">
                <a:latin typeface="Calisto MT" panose="02040603050505030304" pitchFamily="18" charset="0"/>
              </a:rPr>
              <a:t>vector</a:t>
            </a:r>
            <a:r>
              <a:rPr lang="fr-FR" sz="1600" dirty="0" smtClean="0">
                <a:latin typeface="Calisto MT" panose="02040603050505030304" pitchFamily="18" charset="0"/>
              </a:rPr>
              <a:t> of </a:t>
            </a:r>
            <a:r>
              <a:rPr lang="fr-FR" sz="1600" dirty="0" err="1" smtClean="0">
                <a:latin typeface="Calisto MT" panose="02040603050505030304" pitchFamily="18" charset="0"/>
              </a:rPr>
              <a:t>growth</a:t>
            </a:r>
            <a:r>
              <a:rPr lang="fr-FR" sz="1600" dirty="0" smtClean="0">
                <a:latin typeface="Calisto MT" panose="02040603050505030304" pitchFamily="18" charset="0"/>
              </a:rPr>
              <a:t>. </a:t>
            </a:r>
          </a:p>
          <a:p>
            <a:pPr algn="just"/>
            <a:endParaRPr lang="fr-FR" sz="1600" dirty="0" smtClean="0">
              <a:latin typeface="Calisto MT" panose="02040603050505030304" pitchFamily="18" charset="0"/>
            </a:endParaRPr>
          </a:p>
          <a:p>
            <a:pPr marL="285750" indent="-285750" algn="just">
              <a:buFont typeface="Wingdings" panose="05000000000000000000" pitchFamily="2" charset="2"/>
              <a:buChar char="q"/>
            </a:pPr>
            <a:r>
              <a:rPr lang="fr-FR" sz="1600" dirty="0" smtClean="0">
                <a:latin typeface="Calisto MT" panose="02040603050505030304" pitchFamily="18" charset="0"/>
              </a:rPr>
              <a:t>To </a:t>
            </a:r>
            <a:r>
              <a:rPr lang="fr-FR" sz="1600" dirty="0" err="1" smtClean="0">
                <a:latin typeface="Calisto MT" panose="02040603050505030304" pitchFamily="18" charset="0"/>
              </a:rPr>
              <a:t>develop</a:t>
            </a:r>
            <a:r>
              <a:rPr lang="fr-FR" sz="1600" dirty="0" smtClean="0">
                <a:latin typeface="Calisto MT" panose="02040603050505030304" pitchFamily="18" charset="0"/>
              </a:rPr>
              <a:t> </a:t>
            </a:r>
            <a:r>
              <a:rPr lang="fr-FR" sz="1600" dirty="0" err="1" smtClean="0">
                <a:latin typeface="Calisto MT" panose="02040603050505030304" pitchFamily="18" charset="0"/>
              </a:rPr>
              <a:t>sensitization</a:t>
            </a:r>
            <a:r>
              <a:rPr lang="fr-FR" sz="1600" dirty="0" smtClean="0">
                <a:latin typeface="Calisto MT" panose="02040603050505030304" pitchFamily="18" charset="0"/>
              </a:rPr>
              <a:t> </a:t>
            </a:r>
            <a:r>
              <a:rPr lang="fr-FR" sz="1600" dirty="0">
                <a:latin typeface="Calisto MT" panose="02040603050505030304" pitchFamily="18" charset="0"/>
              </a:rPr>
              <a:t>and </a:t>
            </a:r>
            <a:r>
              <a:rPr lang="fr-FR" sz="1600" dirty="0" err="1" smtClean="0">
                <a:latin typeface="Calisto MT" panose="02040603050505030304" pitchFamily="18" charset="0"/>
              </a:rPr>
              <a:t>advocacy</a:t>
            </a:r>
            <a:r>
              <a:rPr lang="fr-FR" sz="1600" dirty="0" smtClean="0">
                <a:latin typeface="Calisto MT" panose="02040603050505030304" pitchFamily="18" charset="0"/>
              </a:rPr>
              <a:t> </a:t>
            </a:r>
            <a:r>
              <a:rPr lang="fr-FR" sz="1600" dirty="0" err="1" smtClean="0">
                <a:latin typeface="Calisto MT" panose="02040603050505030304" pitchFamily="18" charset="0"/>
              </a:rPr>
              <a:t>at</a:t>
            </a:r>
            <a:r>
              <a:rPr lang="fr-FR" sz="1600" dirty="0" smtClean="0">
                <a:latin typeface="Calisto MT" panose="02040603050505030304" pitchFamily="18" charset="0"/>
              </a:rPr>
              <a:t> the </a:t>
            </a:r>
            <a:r>
              <a:rPr lang="fr-FR" sz="1600" dirty="0" err="1" smtClean="0">
                <a:latin typeface="Calisto MT" panose="02040603050505030304" pitchFamily="18" charset="0"/>
              </a:rPr>
              <a:t>level</a:t>
            </a:r>
            <a:r>
              <a:rPr lang="fr-FR" sz="1600" dirty="0" smtClean="0">
                <a:latin typeface="Calisto MT" panose="02040603050505030304" pitchFamily="18" charset="0"/>
              </a:rPr>
              <a:t> of public institutions and national as </a:t>
            </a:r>
            <a:r>
              <a:rPr lang="fr-FR" sz="1600" dirty="0" err="1" smtClean="0">
                <a:latin typeface="Calisto MT" panose="02040603050505030304" pitchFamily="18" charset="0"/>
              </a:rPr>
              <a:t>well</a:t>
            </a:r>
            <a:r>
              <a:rPr lang="fr-FR" sz="1600" dirty="0" smtClean="0">
                <a:latin typeface="Calisto MT" panose="02040603050505030304" pitchFamily="18" charset="0"/>
              </a:rPr>
              <a:t> as </a:t>
            </a:r>
            <a:r>
              <a:rPr lang="fr-FR" sz="1600" dirty="0" err="1" smtClean="0">
                <a:latin typeface="Calisto MT" panose="02040603050505030304" pitchFamily="18" charset="0"/>
              </a:rPr>
              <a:t>community</a:t>
            </a:r>
            <a:r>
              <a:rPr lang="fr-FR" sz="1600" dirty="0" smtClean="0">
                <a:latin typeface="Calisto MT" panose="02040603050505030304" pitchFamily="18" charset="0"/>
              </a:rPr>
              <a:t> </a:t>
            </a:r>
            <a:r>
              <a:rPr lang="fr-FR" sz="1600" dirty="0" err="1" smtClean="0">
                <a:latin typeface="Calisto MT" panose="02040603050505030304" pitchFamily="18" charset="0"/>
              </a:rPr>
              <a:t>decision-makers</a:t>
            </a:r>
            <a:r>
              <a:rPr lang="fr-FR" sz="1600" dirty="0" smtClean="0">
                <a:latin typeface="Calisto MT" panose="02040603050505030304" pitchFamily="18" charset="0"/>
              </a:rPr>
              <a:t> on the </a:t>
            </a:r>
            <a:r>
              <a:rPr lang="fr-FR" sz="1600" dirty="0" err="1" smtClean="0">
                <a:latin typeface="Calisto MT" panose="02040603050505030304" pitchFamily="18" charset="0"/>
              </a:rPr>
              <a:t>stakes</a:t>
            </a:r>
            <a:r>
              <a:rPr lang="fr-FR" sz="1600" dirty="0" smtClean="0">
                <a:latin typeface="Calisto MT" panose="02040603050505030304" pitchFamily="18" charset="0"/>
              </a:rPr>
              <a:t> of appropriation and effective </a:t>
            </a:r>
            <a:r>
              <a:rPr lang="fr-FR" sz="1600" dirty="0" err="1" smtClean="0">
                <a:latin typeface="Calisto MT" panose="02040603050505030304" pitchFamily="18" charset="0"/>
              </a:rPr>
              <a:t>implementation</a:t>
            </a:r>
            <a:r>
              <a:rPr lang="fr-FR" sz="1600" dirty="0" smtClean="0">
                <a:latin typeface="Calisto MT" panose="02040603050505030304" pitchFamily="18" charset="0"/>
              </a:rPr>
              <a:t> of OHADA by the </a:t>
            </a:r>
            <a:r>
              <a:rPr lang="fr-FR" sz="1600" dirty="0" err="1" smtClean="0">
                <a:latin typeface="Calisto MT" panose="02040603050505030304" pitchFamily="18" charset="0"/>
              </a:rPr>
              <a:t>various</a:t>
            </a:r>
            <a:r>
              <a:rPr lang="fr-FR" sz="1600" dirty="0" smtClean="0">
                <a:latin typeface="Calisto MT" panose="02040603050505030304" pitchFamily="18" charset="0"/>
              </a:rPr>
              <a:t> </a:t>
            </a:r>
            <a:r>
              <a:rPr lang="fr-FR" sz="1600" dirty="0" err="1" smtClean="0">
                <a:latin typeface="Calisto MT" panose="02040603050505030304" pitchFamily="18" charset="0"/>
              </a:rPr>
              <a:t>economic</a:t>
            </a:r>
            <a:r>
              <a:rPr lang="fr-FR" sz="1600" dirty="0" smtClean="0">
                <a:latin typeface="Calisto MT" panose="02040603050505030304" pitchFamily="18" charset="0"/>
              </a:rPr>
              <a:t> </a:t>
            </a:r>
            <a:r>
              <a:rPr lang="fr-FR" sz="1600" dirty="0" err="1" smtClean="0">
                <a:latin typeface="Calisto MT" panose="02040603050505030304" pitchFamily="18" charset="0"/>
              </a:rPr>
              <a:t>actors</a:t>
            </a:r>
            <a:r>
              <a:rPr lang="fr-FR" sz="1600" dirty="0" smtClean="0">
                <a:latin typeface="Calisto MT" panose="02040603050505030304" pitchFamily="18" charset="0"/>
              </a:rPr>
              <a:t> and </a:t>
            </a:r>
            <a:r>
              <a:rPr lang="fr-FR" sz="1600" dirty="0" err="1" smtClean="0">
                <a:latin typeface="Calisto MT" panose="02040603050505030304" pitchFamily="18" charset="0"/>
              </a:rPr>
              <a:t>stakeholders</a:t>
            </a:r>
            <a:r>
              <a:rPr lang="fr-FR" sz="1600" dirty="0" smtClean="0">
                <a:latin typeface="Calisto MT" panose="02040603050505030304" pitchFamily="18" charset="0"/>
              </a:rPr>
              <a:t>. </a:t>
            </a:r>
          </a:p>
          <a:p>
            <a:pPr algn="just"/>
            <a:endParaRPr lang="fr-FR" sz="1600" dirty="0" smtClean="0">
              <a:latin typeface="Calisto MT" panose="02040603050505030304" pitchFamily="18" charset="0"/>
            </a:endParaRPr>
          </a:p>
          <a:p>
            <a:pPr marL="285750" indent="-285750" algn="just">
              <a:buFont typeface="Wingdings" panose="05000000000000000000" pitchFamily="2" charset="2"/>
              <a:buChar char="q"/>
            </a:pPr>
            <a:r>
              <a:rPr lang="fr-FR" sz="1600" dirty="0" smtClean="0">
                <a:latin typeface="Calisto MT" panose="02040603050505030304" pitchFamily="18" charset="0"/>
              </a:rPr>
              <a:t>To </a:t>
            </a:r>
            <a:r>
              <a:rPr lang="fr-FR" sz="1600" dirty="0" err="1" smtClean="0">
                <a:latin typeface="Calisto MT" panose="02040603050505030304" pitchFamily="18" charset="0"/>
              </a:rPr>
              <a:t>build</a:t>
            </a:r>
            <a:r>
              <a:rPr lang="fr-FR" sz="1600" dirty="0" smtClean="0">
                <a:latin typeface="Calisto MT" panose="02040603050505030304" pitchFamily="18" charset="0"/>
              </a:rPr>
              <a:t> </a:t>
            </a:r>
            <a:r>
              <a:rPr lang="fr-FR" sz="1600" dirty="0" err="1" smtClean="0">
                <a:latin typeface="Calisto MT" panose="02040603050505030304" pitchFamily="18" charset="0"/>
              </a:rPr>
              <a:t>capacity</a:t>
            </a:r>
            <a:r>
              <a:rPr lang="fr-FR" sz="1600" dirty="0" smtClean="0">
                <a:latin typeface="Calisto MT" panose="02040603050505030304" pitchFamily="18" charset="0"/>
              </a:rPr>
              <a:t> and mentor </a:t>
            </a:r>
            <a:r>
              <a:rPr lang="fr-FR" sz="1600" dirty="0" err="1" smtClean="0">
                <a:latin typeface="Calisto MT" panose="02040603050505030304" pitchFamily="18" charset="0"/>
              </a:rPr>
              <a:t>those</a:t>
            </a:r>
            <a:r>
              <a:rPr lang="fr-FR" sz="1600" dirty="0" smtClean="0">
                <a:latin typeface="Calisto MT" panose="02040603050505030304" pitchFamily="18" charset="0"/>
              </a:rPr>
              <a:t> </a:t>
            </a:r>
            <a:r>
              <a:rPr lang="fr-FR" sz="1600" dirty="0" err="1" smtClean="0">
                <a:latin typeface="Calisto MT" panose="02040603050505030304" pitchFamily="18" charset="0"/>
              </a:rPr>
              <a:t>entrusted</a:t>
            </a:r>
            <a:r>
              <a:rPr lang="fr-FR" sz="1600" dirty="0" smtClean="0">
                <a:latin typeface="Calisto MT" panose="02040603050505030304" pitchFamily="18" charset="0"/>
              </a:rPr>
              <a:t> </a:t>
            </a:r>
            <a:r>
              <a:rPr lang="fr-FR" sz="1600" dirty="0" err="1" smtClean="0">
                <a:latin typeface="Calisto MT" panose="02040603050505030304" pitchFamily="18" charset="0"/>
              </a:rPr>
              <a:t>with</a:t>
            </a:r>
            <a:r>
              <a:rPr lang="fr-FR" sz="1600" dirty="0" smtClean="0">
                <a:latin typeface="Calisto MT" panose="02040603050505030304" pitchFamily="18" charset="0"/>
              </a:rPr>
              <a:t> the </a:t>
            </a:r>
            <a:r>
              <a:rPr lang="fr-FR" sz="1600" dirty="0" err="1" smtClean="0">
                <a:latin typeface="Calisto MT" panose="02040603050505030304" pitchFamily="18" charset="0"/>
              </a:rPr>
              <a:t>implementation</a:t>
            </a:r>
            <a:r>
              <a:rPr lang="fr-FR" sz="1600" dirty="0" smtClean="0">
                <a:latin typeface="Calisto MT" panose="02040603050505030304" pitchFamily="18" charset="0"/>
              </a:rPr>
              <a:t> of OHADA Law in </a:t>
            </a:r>
            <a:r>
              <a:rPr lang="fr-FR" sz="1600" dirty="0" err="1" smtClean="0">
                <a:latin typeface="Calisto MT" panose="02040603050505030304" pitchFamily="18" charset="0"/>
              </a:rPr>
              <a:t>order</a:t>
            </a:r>
            <a:r>
              <a:rPr lang="fr-FR" sz="1600" dirty="0" smtClean="0">
                <a:latin typeface="Calisto MT" panose="02040603050505030304" pitchFamily="18" charset="0"/>
              </a:rPr>
              <a:t> to </a:t>
            </a:r>
            <a:r>
              <a:rPr lang="fr-FR" sz="1600" dirty="0" err="1" smtClean="0">
                <a:latin typeface="Calisto MT" panose="02040603050505030304" pitchFamily="18" charset="0"/>
              </a:rPr>
              <a:t>improve</a:t>
            </a:r>
            <a:r>
              <a:rPr lang="fr-FR" sz="1600" dirty="0" smtClean="0">
                <a:latin typeface="Calisto MT" panose="02040603050505030304" pitchFamily="18" charset="0"/>
              </a:rPr>
              <a:t> the </a:t>
            </a:r>
            <a:r>
              <a:rPr lang="fr-FR" sz="1600" dirty="0" err="1" smtClean="0">
                <a:latin typeface="Calisto MT" panose="02040603050505030304" pitchFamily="18" charset="0"/>
              </a:rPr>
              <a:t>quality</a:t>
            </a:r>
            <a:r>
              <a:rPr lang="fr-FR" sz="1600" dirty="0" smtClean="0">
                <a:latin typeface="Calisto MT" panose="02040603050505030304" pitchFamily="18" charset="0"/>
              </a:rPr>
              <a:t> of </a:t>
            </a:r>
            <a:r>
              <a:rPr lang="fr-FR" sz="1600" dirty="0" err="1" smtClean="0">
                <a:latin typeface="Calisto MT" panose="02040603050505030304" pitchFamily="18" charset="0"/>
              </a:rPr>
              <a:t>their</a:t>
            </a:r>
            <a:r>
              <a:rPr lang="fr-FR" sz="1600" dirty="0" smtClean="0">
                <a:latin typeface="Calisto MT" panose="02040603050505030304" pitchFamily="18" charset="0"/>
              </a:rPr>
              <a:t> </a:t>
            </a:r>
            <a:r>
              <a:rPr lang="fr-FR" sz="1600" dirty="0" err="1" smtClean="0">
                <a:latin typeface="Calisto MT" panose="02040603050505030304" pitchFamily="18" charset="0"/>
              </a:rPr>
              <a:t>work</a:t>
            </a:r>
            <a:r>
              <a:rPr lang="fr-FR" sz="1600" dirty="0" smtClean="0">
                <a:latin typeface="Calisto MT" panose="02040603050505030304" pitchFamily="18" charset="0"/>
              </a:rPr>
              <a:t> in the </a:t>
            </a:r>
            <a:r>
              <a:rPr lang="fr-FR" sz="1600" dirty="0" err="1" smtClean="0">
                <a:latin typeface="Calisto MT" panose="02040603050505030304" pitchFamily="18" charset="0"/>
              </a:rPr>
              <a:t>judicial</a:t>
            </a:r>
            <a:r>
              <a:rPr lang="fr-FR" sz="1600" dirty="0" smtClean="0">
                <a:latin typeface="Calisto MT" panose="02040603050505030304" pitchFamily="18" charset="0"/>
              </a:rPr>
              <a:t> and non-</a:t>
            </a:r>
            <a:r>
              <a:rPr lang="fr-FR" sz="1600" dirty="0" err="1" smtClean="0">
                <a:latin typeface="Calisto MT" panose="02040603050505030304" pitchFamily="18" charset="0"/>
              </a:rPr>
              <a:t>judicial</a:t>
            </a:r>
            <a:r>
              <a:rPr lang="fr-FR" sz="1600" dirty="0" smtClean="0">
                <a:latin typeface="Calisto MT" panose="02040603050505030304" pitchFamily="18" charset="0"/>
              </a:rPr>
              <a:t> settings, in a « multi-</a:t>
            </a:r>
            <a:r>
              <a:rPr lang="fr-FR" sz="1600" dirty="0" err="1" smtClean="0">
                <a:latin typeface="Calisto MT" panose="02040603050505030304" pitchFamily="18" charset="0"/>
              </a:rPr>
              <a:t>jural</a:t>
            </a:r>
            <a:r>
              <a:rPr lang="fr-FR" sz="1600" dirty="0" smtClean="0">
                <a:latin typeface="Calisto MT" panose="02040603050505030304" pitchFamily="18" charset="0"/>
              </a:rPr>
              <a:t> » and </a:t>
            </a:r>
            <a:r>
              <a:rPr lang="fr-FR" sz="1600" dirty="0" err="1" smtClean="0">
                <a:latin typeface="Calisto MT" panose="02040603050505030304" pitchFamily="18" charset="0"/>
              </a:rPr>
              <a:t>multicultural</a:t>
            </a:r>
            <a:r>
              <a:rPr lang="fr-FR" sz="1600" dirty="0" smtClean="0">
                <a:latin typeface="Calisto MT" panose="02040603050505030304" pitchFamily="18" charset="0"/>
              </a:rPr>
              <a:t> </a:t>
            </a:r>
            <a:r>
              <a:rPr lang="fr-FR" sz="1600" dirty="0" err="1" smtClean="0">
                <a:latin typeface="Calisto MT" panose="02040603050505030304" pitchFamily="18" charset="0"/>
              </a:rPr>
              <a:t>context</a:t>
            </a:r>
            <a:r>
              <a:rPr lang="fr-FR" sz="1600" dirty="0" smtClean="0">
                <a:latin typeface="Calisto MT" panose="02040603050505030304" pitchFamily="18" charset="0"/>
              </a:rPr>
              <a:t>. </a:t>
            </a:r>
            <a:endParaRPr lang="fr-FR" sz="1600" dirty="0">
              <a:latin typeface="Calisto MT" panose="02040603050505030304" pitchFamily="18" charset="0"/>
            </a:endParaRPr>
          </a:p>
          <a:p>
            <a:pPr algn="just"/>
            <a:endParaRPr lang="fr-FR" dirty="0">
              <a:latin typeface="Calisto MT" panose="02040603050505030304" pitchFamily="18" charset="0"/>
            </a:endParaRPr>
          </a:p>
        </p:txBody>
      </p:sp>
      <p:sp>
        <p:nvSpPr>
          <p:cNvPr id="6" name="Espace réservé du numéro de diapositive 5"/>
          <p:cNvSpPr>
            <a:spLocks noGrp="1"/>
          </p:cNvSpPr>
          <p:nvPr>
            <p:ph type="sldNum" sz="quarter" idx="12"/>
          </p:nvPr>
        </p:nvSpPr>
        <p:spPr>
          <a:xfrm>
            <a:off x="4006337" y="6250163"/>
            <a:ext cx="1161826" cy="365125"/>
          </a:xfrm>
        </p:spPr>
        <p:txBody>
          <a:bodyPr/>
          <a:lstStyle/>
          <a:p>
            <a:fld id="{2E58222E-7229-4D8F-B4BA-0032E7417FF6}" type="slidenum">
              <a:rPr lang="fr-FR" smtClean="0"/>
              <a:pPr/>
              <a:t>7</a:t>
            </a:fld>
            <a:endParaRPr lang="fr-FR"/>
          </a:p>
        </p:txBody>
      </p:sp>
      <p:sp>
        <p:nvSpPr>
          <p:cNvPr id="9" name="Titre 1"/>
          <p:cNvSpPr>
            <a:spLocks noGrp="1"/>
          </p:cNvSpPr>
          <p:nvPr>
            <p:ph type="title"/>
          </p:nvPr>
        </p:nvSpPr>
        <p:spPr/>
        <p:txBody>
          <a:bodyPr/>
          <a:lstStyle/>
          <a:p>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sto MT" panose="02040603050505030304" pitchFamily="18" charset="0"/>
              </a:rPr>
              <a:t>MISSIONS</a:t>
            </a:r>
            <a:endPar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sto MT" panose="02040603050505030304" pitchFamily="18" charset="0"/>
            </a:endParaRPr>
          </a:p>
        </p:txBody>
      </p:sp>
      <p:sp>
        <p:nvSpPr>
          <p:cNvPr id="8" name="Zone de texte 129"/>
          <p:cNvSpPr txBox="1">
            <a:spLocks noChangeArrowheads="1"/>
          </p:cNvSpPr>
          <p:nvPr/>
        </p:nvSpPr>
        <p:spPr bwMode="auto">
          <a:xfrm>
            <a:off x="321690" y="6309320"/>
            <a:ext cx="8583169" cy="2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900" b="0" i="0" u="none" strike="noStrike" cap="none" normalizeH="0" baseline="0" dirty="0">
              <a:ln>
                <a:noFill/>
              </a:ln>
              <a:solidFill>
                <a:srgbClr val="004821"/>
              </a:solidFill>
              <a:effectLst/>
              <a:latin typeface="Cambria"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900" b="0" i="0" u="none" strike="noStrike" cap="none" normalizeH="0" baseline="0" dirty="0">
              <a:ln>
                <a:noFill/>
              </a:ln>
              <a:solidFill>
                <a:srgbClr val="808080"/>
              </a:solidFill>
              <a:effectLst/>
              <a:latin typeface="Cambria"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100" b="1" i="0" u="none" strike="noStrike" cap="none" normalizeH="0" baseline="0" dirty="0">
              <a:ln>
                <a:noFill/>
              </a:ln>
              <a:solidFill>
                <a:srgbClr val="808080"/>
              </a:solidFill>
              <a:effectLst/>
              <a:latin typeface="Cambria"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sz="1800" b="0" i="0" u="none" strike="noStrike" cap="none" normalizeH="0" baseline="0" dirty="0">
              <a:ln>
                <a:noFill/>
              </a:ln>
              <a:solidFill>
                <a:schemeClr val="tx1"/>
              </a:solidFill>
              <a:effectLst/>
              <a:latin typeface="Cambria" pitchFamily="18" charset="0"/>
            </a:endParaRPr>
          </a:p>
        </p:txBody>
      </p:sp>
      <p:pic>
        <p:nvPicPr>
          <p:cNvPr id="10" name="Image 1" descr="drapeaux 2"/>
          <p:cNvPicPr>
            <a:picLocks noChangeAspect="1"/>
          </p:cNvPicPr>
          <p:nvPr/>
        </p:nvPicPr>
        <p:blipFill>
          <a:blip r:embed="rId2">
            <a:lum bright="6000" contrast="-24000"/>
            <a:extLst>
              <a:ext uri="{28A0092B-C50C-407E-A947-70E740481C1C}">
                <a14:useLocalDpi xmlns:a14="http://schemas.microsoft.com/office/drawing/2010/main" val="0"/>
              </a:ext>
            </a:extLst>
          </a:blip>
          <a:srcRect l="523" t="9673" r="427" b="13683"/>
          <a:stretch>
            <a:fillRect/>
          </a:stretch>
        </p:blipFill>
        <p:spPr bwMode="auto">
          <a:xfrm flipV="1">
            <a:off x="251520" y="6419071"/>
            <a:ext cx="8736971" cy="3279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196562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9552" y="2564904"/>
            <a:ext cx="8208912" cy="3539430"/>
          </a:xfrm>
          <a:prstGeom prst="rect">
            <a:avLst/>
          </a:prstGeom>
        </p:spPr>
        <p:txBody>
          <a:bodyPr wrap="square">
            <a:spAutoFit/>
          </a:bodyPr>
          <a:lstStyle/>
          <a:p>
            <a:pPr marL="285750" indent="-285750" algn="just">
              <a:buFont typeface="Wingdings" panose="05000000000000000000" pitchFamily="2" charset="2"/>
              <a:buChar char="q"/>
            </a:pPr>
            <a:r>
              <a:rPr lang="fr-FR" sz="1600" dirty="0" smtClean="0">
                <a:latin typeface="Calisto MT" panose="02040603050505030304" pitchFamily="18" charset="0"/>
              </a:rPr>
              <a:t>To </a:t>
            </a:r>
            <a:r>
              <a:rPr lang="fr-FR" sz="1600" dirty="0" err="1" smtClean="0">
                <a:latin typeface="Calisto MT" panose="02040603050505030304" pitchFamily="18" charset="0"/>
              </a:rPr>
              <a:t>develop</a:t>
            </a:r>
            <a:r>
              <a:rPr lang="fr-FR" sz="1600" dirty="0" smtClean="0">
                <a:latin typeface="Calisto MT" panose="02040603050505030304" pitchFamily="18" charset="0"/>
              </a:rPr>
              <a:t> </a:t>
            </a:r>
            <a:r>
              <a:rPr lang="fr-FR" sz="1600" dirty="0" err="1" smtClean="0">
                <a:latin typeface="Calisto MT" panose="02040603050505030304" pitchFamily="18" charset="0"/>
              </a:rPr>
              <a:t>tools</a:t>
            </a:r>
            <a:r>
              <a:rPr lang="fr-FR" sz="1600" dirty="0" smtClean="0">
                <a:latin typeface="Calisto MT" panose="02040603050505030304" pitchFamily="18" charset="0"/>
              </a:rPr>
              <a:t> for information diffusion and « </a:t>
            </a:r>
            <a:r>
              <a:rPr lang="fr-FR" sz="1600" dirty="0" err="1" smtClean="0">
                <a:latin typeface="Calisto MT" panose="02040603050505030304" pitchFamily="18" charset="0"/>
              </a:rPr>
              <a:t>demand-driven</a:t>
            </a:r>
            <a:r>
              <a:rPr lang="fr-FR" sz="1600" dirty="0" smtClean="0">
                <a:latin typeface="Calisto MT" panose="02040603050505030304" pitchFamily="18" charset="0"/>
              </a:rPr>
              <a:t> » training programmes to </a:t>
            </a:r>
            <a:r>
              <a:rPr lang="fr-FR" sz="1600" dirty="0" err="1" smtClean="0">
                <a:latin typeface="Calisto MT" panose="02040603050505030304" pitchFamily="18" charset="0"/>
              </a:rPr>
              <a:t>fulfill</a:t>
            </a:r>
            <a:r>
              <a:rPr lang="fr-FR" sz="1600" dirty="0" smtClean="0">
                <a:latin typeface="Calisto MT" panose="02040603050505030304" pitchFamily="18" charset="0"/>
              </a:rPr>
              <a:t> the </a:t>
            </a:r>
            <a:r>
              <a:rPr lang="fr-FR" sz="1600" dirty="0" err="1" smtClean="0">
                <a:latin typeface="Calisto MT" panose="02040603050505030304" pitchFamily="18" charset="0"/>
              </a:rPr>
              <a:t>current</a:t>
            </a:r>
            <a:r>
              <a:rPr lang="fr-FR" sz="1600" dirty="0" smtClean="0">
                <a:latin typeface="Calisto MT" panose="02040603050505030304" pitchFamily="18" charset="0"/>
              </a:rPr>
              <a:t> </a:t>
            </a:r>
            <a:r>
              <a:rPr lang="fr-FR" sz="1600" dirty="0" err="1" smtClean="0">
                <a:latin typeface="Calisto MT" panose="02040603050505030304" pitchFamily="18" charset="0"/>
              </a:rPr>
              <a:t>needs</a:t>
            </a:r>
            <a:r>
              <a:rPr lang="fr-FR" sz="1600" dirty="0" smtClean="0">
                <a:latin typeface="Calisto MT" panose="02040603050505030304" pitchFamily="18" charset="0"/>
              </a:rPr>
              <a:t> and face the challenges </a:t>
            </a:r>
            <a:r>
              <a:rPr lang="fr-FR" sz="1600" dirty="0" err="1" smtClean="0">
                <a:latin typeface="Calisto MT" panose="02040603050505030304" pitchFamily="18" charset="0"/>
              </a:rPr>
              <a:t>caused</a:t>
            </a:r>
            <a:r>
              <a:rPr lang="fr-FR" sz="1600" dirty="0" smtClean="0">
                <a:latin typeface="Calisto MT" panose="02040603050505030304" pitchFamily="18" charset="0"/>
              </a:rPr>
              <a:t> by changes in the </a:t>
            </a:r>
            <a:r>
              <a:rPr lang="fr-FR" sz="1600" dirty="0" err="1" smtClean="0">
                <a:latin typeface="Calisto MT" panose="02040603050505030304" pitchFamily="18" charset="0"/>
              </a:rPr>
              <a:t>constantly</a:t>
            </a:r>
            <a:r>
              <a:rPr lang="fr-FR" sz="1600" dirty="0" smtClean="0">
                <a:latin typeface="Calisto MT" panose="02040603050505030304" pitchFamily="18" charset="0"/>
              </a:rPr>
              <a:t> </a:t>
            </a:r>
            <a:r>
              <a:rPr lang="fr-FR" sz="1600" dirty="0" err="1" smtClean="0">
                <a:latin typeface="Calisto MT" panose="02040603050505030304" pitchFamily="18" charset="0"/>
              </a:rPr>
              <a:t>evolving</a:t>
            </a:r>
            <a:r>
              <a:rPr lang="fr-FR" sz="1600" dirty="0" smtClean="0">
                <a:latin typeface="Calisto MT" panose="02040603050505030304" pitchFamily="18" charset="0"/>
              </a:rPr>
              <a:t> global business </a:t>
            </a:r>
            <a:r>
              <a:rPr lang="fr-FR" sz="1600" dirty="0" err="1" smtClean="0">
                <a:latin typeface="Calisto MT" panose="02040603050505030304" pitchFamily="18" charset="0"/>
              </a:rPr>
              <a:t>environment</a:t>
            </a:r>
            <a:endParaRPr lang="fr-FR" sz="1600" dirty="0" smtClean="0">
              <a:latin typeface="Calisto MT" panose="02040603050505030304" pitchFamily="18" charset="0"/>
            </a:endParaRPr>
          </a:p>
          <a:p>
            <a:pPr algn="just"/>
            <a:endParaRPr lang="fr-FR" sz="1600" dirty="0" smtClean="0">
              <a:latin typeface="Calisto MT" panose="02040603050505030304" pitchFamily="18" charset="0"/>
            </a:endParaRPr>
          </a:p>
          <a:p>
            <a:pPr marL="285750" indent="-285750" algn="just">
              <a:buFont typeface="Wingdings" panose="05000000000000000000" pitchFamily="2" charset="2"/>
              <a:buChar char="q"/>
            </a:pPr>
            <a:r>
              <a:rPr lang="fr-FR" sz="1600" dirty="0" smtClean="0">
                <a:latin typeface="Calisto MT" panose="02040603050505030304" pitchFamily="18" charset="0"/>
              </a:rPr>
              <a:t>To </a:t>
            </a:r>
            <a:r>
              <a:rPr lang="fr-FR" sz="1600" dirty="0" err="1" smtClean="0">
                <a:latin typeface="Calisto MT" panose="02040603050505030304" pitchFamily="18" charset="0"/>
              </a:rPr>
              <a:t>ensure</a:t>
            </a:r>
            <a:r>
              <a:rPr lang="fr-FR" sz="1600" dirty="0" smtClean="0">
                <a:latin typeface="Calisto MT" panose="02040603050505030304" pitchFamily="18" charset="0"/>
              </a:rPr>
              <a:t> </a:t>
            </a:r>
            <a:r>
              <a:rPr lang="fr-FR" sz="1600" dirty="0" err="1" smtClean="0">
                <a:latin typeface="Calisto MT" panose="02040603050505030304" pitchFamily="18" charset="0"/>
              </a:rPr>
              <a:t>access</a:t>
            </a:r>
            <a:r>
              <a:rPr lang="fr-FR" sz="1600" dirty="0" smtClean="0">
                <a:latin typeface="Calisto MT" panose="02040603050505030304" pitchFamily="18" charset="0"/>
              </a:rPr>
              <a:t> to justice to all and the mutualisation and </a:t>
            </a:r>
            <a:r>
              <a:rPr lang="fr-FR" sz="1600" dirty="0" err="1" smtClean="0">
                <a:latin typeface="Calisto MT" panose="02040603050505030304" pitchFamily="18" charset="0"/>
              </a:rPr>
              <a:t>availability</a:t>
            </a:r>
            <a:r>
              <a:rPr lang="fr-FR" sz="1600" dirty="0" smtClean="0">
                <a:latin typeface="Calisto MT" panose="02040603050505030304" pitchFamily="18" charset="0"/>
              </a:rPr>
              <a:t>  of </a:t>
            </a:r>
            <a:r>
              <a:rPr lang="fr-FR" sz="1600" dirty="0">
                <a:latin typeface="Calisto MT" panose="02040603050505030304" pitchFamily="18" charset="0"/>
              </a:rPr>
              <a:t>business </a:t>
            </a:r>
            <a:r>
              <a:rPr lang="fr-FR" sz="1600" dirty="0" err="1" smtClean="0">
                <a:latin typeface="Calisto MT" panose="02040603050505030304" pitchFamily="18" charset="0"/>
              </a:rPr>
              <a:t>legal</a:t>
            </a:r>
            <a:r>
              <a:rPr lang="fr-FR" sz="1600" dirty="0" smtClean="0">
                <a:latin typeface="Calisto MT" panose="02040603050505030304" pitchFamily="18" charset="0"/>
              </a:rPr>
              <a:t> documents </a:t>
            </a:r>
            <a:r>
              <a:rPr lang="fr-FR" sz="1600" dirty="0" err="1" smtClean="0">
                <a:latin typeface="Calisto MT" panose="02040603050505030304" pitchFamily="18" charset="0"/>
              </a:rPr>
              <a:t>through</a:t>
            </a:r>
            <a:r>
              <a:rPr lang="fr-FR" sz="1600" dirty="0" smtClean="0">
                <a:latin typeface="Calisto MT" panose="02040603050505030304" pitchFamily="18" charset="0"/>
              </a:rPr>
              <a:t> the </a:t>
            </a:r>
            <a:r>
              <a:rPr lang="fr-FR" sz="1600" dirty="0" err="1">
                <a:latin typeface="Calisto MT" panose="02040603050505030304" pitchFamily="18" charset="0"/>
              </a:rPr>
              <a:t>Multimedia</a:t>
            </a:r>
            <a:r>
              <a:rPr lang="fr-FR" sz="1600" dirty="0">
                <a:latin typeface="Calisto MT" panose="02040603050505030304" pitchFamily="18" charset="0"/>
              </a:rPr>
              <a:t> </a:t>
            </a:r>
            <a:r>
              <a:rPr lang="fr-FR" sz="1600" dirty="0" smtClean="0">
                <a:latin typeface="Calisto MT" panose="02040603050505030304" pitchFamily="18" charset="0"/>
              </a:rPr>
              <a:t>Centre for </a:t>
            </a:r>
            <a:r>
              <a:rPr lang="fr-FR" sz="1600" dirty="0" err="1" smtClean="0">
                <a:latin typeface="Calisto MT" panose="02040603050505030304" pitchFamily="18" charset="0"/>
              </a:rPr>
              <a:t>Legal</a:t>
            </a:r>
            <a:r>
              <a:rPr lang="fr-FR" sz="1600" dirty="0" smtClean="0">
                <a:latin typeface="Calisto MT" panose="02040603050505030304" pitchFamily="18" charset="0"/>
              </a:rPr>
              <a:t> </a:t>
            </a:r>
            <a:r>
              <a:rPr lang="fr-FR" sz="1600" dirty="0">
                <a:latin typeface="Calisto MT" panose="02040603050505030304" pitchFamily="18" charset="0"/>
              </a:rPr>
              <a:t>Documentation </a:t>
            </a:r>
            <a:r>
              <a:rPr lang="fr-FR" sz="1600" dirty="0" smtClean="0">
                <a:latin typeface="Calisto MT" panose="02040603050505030304" pitchFamily="18" charset="0"/>
              </a:rPr>
              <a:t>(CREDO)</a:t>
            </a:r>
          </a:p>
          <a:p>
            <a:pPr algn="just"/>
            <a:endParaRPr lang="fr-FR" sz="1600" dirty="0" smtClean="0">
              <a:latin typeface="Calisto MT" panose="02040603050505030304" pitchFamily="18" charset="0"/>
            </a:endParaRPr>
          </a:p>
          <a:p>
            <a:pPr marL="285750" indent="-285750" algn="just">
              <a:buFont typeface="Wingdings" panose="05000000000000000000" pitchFamily="2" charset="2"/>
              <a:buChar char="q"/>
            </a:pPr>
            <a:r>
              <a:rPr lang="fr-FR" sz="1600" dirty="0" smtClean="0">
                <a:latin typeface="Calisto MT" panose="02040603050505030304" pitchFamily="18" charset="0"/>
              </a:rPr>
              <a:t>To </a:t>
            </a:r>
            <a:r>
              <a:rPr lang="fr-FR" sz="1600" dirty="0" err="1" smtClean="0">
                <a:latin typeface="Calisto MT" panose="02040603050505030304" pitchFamily="18" charset="0"/>
              </a:rPr>
              <a:t>develop</a:t>
            </a:r>
            <a:r>
              <a:rPr lang="fr-FR" sz="1600" dirty="0" smtClean="0">
                <a:latin typeface="Calisto MT" panose="02040603050505030304" pitchFamily="18" charset="0"/>
              </a:rPr>
              <a:t> social communication and mass media </a:t>
            </a:r>
            <a:r>
              <a:rPr lang="fr-FR" sz="1600" dirty="0" err="1" smtClean="0">
                <a:latin typeface="Calisto MT" panose="02040603050505030304" pitchFamily="18" charset="0"/>
              </a:rPr>
              <a:t>tools</a:t>
            </a:r>
            <a:r>
              <a:rPr lang="fr-FR" sz="1600" dirty="0" smtClean="0">
                <a:latin typeface="Calisto MT" panose="02040603050505030304" pitchFamily="18" charset="0"/>
              </a:rPr>
              <a:t> </a:t>
            </a:r>
            <a:r>
              <a:rPr lang="fr-FR" sz="1600" dirty="0" err="1" smtClean="0">
                <a:latin typeface="Calisto MT" panose="02040603050505030304" pitchFamily="18" charset="0"/>
              </a:rPr>
              <a:t>such</a:t>
            </a:r>
            <a:r>
              <a:rPr lang="fr-FR" sz="1600" dirty="0" smtClean="0">
                <a:latin typeface="Calisto MT" panose="02040603050505030304" pitchFamily="18" charset="0"/>
              </a:rPr>
              <a:t> as a </a:t>
            </a:r>
            <a:r>
              <a:rPr lang="fr-FR" sz="1600" dirty="0" err="1" smtClean="0">
                <a:latin typeface="Calisto MT" panose="02040603050505030304" pitchFamily="18" charset="0"/>
              </a:rPr>
              <a:t>thematic</a:t>
            </a:r>
            <a:r>
              <a:rPr lang="fr-FR" sz="1600" dirty="0" smtClean="0">
                <a:latin typeface="Calisto MT" panose="02040603050505030304" pitchFamily="18" charset="0"/>
              </a:rPr>
              <a:t> </a:t>
            </a:r>
            <a:r>
              <a:rPr lang="fr-FR" sz="1600" dirty="0" err="1" smtClean="0">
                <a:latin typeface="Calisto MT" panose="02040603050505030304" pitchFamily="18" charset="0"/>
              </a:rPr>
              <a:t>broadcasting</a:t>
            </a:r>
            <a:r>
              <a:rPr lang="fr-FR" sz="1600" dirty="0" smtClean="0">
                <a:latin typeface="Calisto MT" panose="02040603050505030304" pitchFamily="18" charset="0"/>
              </a:rPr>
              <a:t> house to </a:t>
            </a:r>
            <a:r>
              <a:rPr lang="fr-FR" sz="1600" dirty="0" err="1" smtClean="0">
                <a:latin typeface="Calisto MT" panose="02040603050505030304" pitchFamily="18" charset="0"/>
              </a:rPr>
              <a:t>educate</a:t>
            </a:r>
            <a:r>
              <a:rPr lang="fr-FR" sz="1600" dirty="0" smtClean="0">
                <a:latin typeface="Calisto MT" panose="02040603050505030304" pitchFamily="18" charset="0"/>
              </a:rPr>
              <a:t> and </a:t>
            </a:r>
            <a:r>
              <a:rPr lang="fr-FR" sz="1600" dirty="0" err="1" smtClean="0">
                <a:latin typeface="Calisto MT" panose="02040603050505030304" pitchFamily="18" charset="0"/>
              </a:rPr>
              <a:t>promote</a:t>
            </a:r>
            <a:r>
              <a:rPr lang="fr-FR" sz="1600" dirty="0" smtClean="0">
                <a:latin typeface="Calisto MT" panose="02040603050505030304" pitchFamily="18" charset="0"/>
              </a:rPr>
              <a:t> OHADA Law</a:t>
            </a:r>
          </a:p>
          <a:p>
            <a:pPr algn="just"/>
            <a:endParaRPr lang="fr-FR" sz="1600" dirty="0" smtClean="0">
              <a:latin typeface="Calisto MT" panose="02040603050505030304" pitchFamily="18" charset="0"/>
            </a:endParaRPr>
          </a:p>
          <a:p>
            <a:pPr marL="285750" indent="-285750" algn="just">
              <a:buFont typeface="Wingdings" panose="05000000000000000000" pitchFamily="2" charset="2"/>
              <a:buChar char="q"/>
            </a:pPr>
            <a:r>
              <a:rPr lang="fr-FR" sz="1600" dirty="0" smtClean="0">
                <a:latin typeface="Calisto MT" panose="02040603050505030304" pitchFamily="18" charset="0"/>
              </a:rPr>
              <a:t>To organise discussion  and concertation foras for OHADA Law </a:t>
            </a:r>
            <a:r>
              <a:rPr lang="fr-FR" sz="1600" dirty="0" err="1" smtClean="0">
                <a:latin typeface="Calisto MT" panose="02040603050505030304" pitchFamily="18" charset="0"/>
              </a:rPr>
              <a:t>implementation</a:t>
            </a:r>
            <a:r>
              <a:rPr lang="fr-FR" sz="1600" dirty="0" smtClean="0">
                <a:latin typeface="Calisto MT" panose="02040603050505030304" pitchFamily="18" charset="0"/>
              </a:rPr>
              <a:t> agents and </a:t>
            </a:r>
            <a:r>
              <a:rPr lang="fr-FR" sz="1600" dirty="0" err="1" smtClean="0">
                <a:latin typeface="Calisto MT" panose="02040603050505030304" pitchFamily="18" charset="0"/>
              </a:rPr>
              <a:t>build</a:t>
            </a:r>
            <a:r>
              <a:rPr lang="fr-FR" sz="1600" dirty="0" smtClean="0">
                <a:latin typeface="Calisto MT" panose="02040603050505030304" pitchFamily="18" charset="0"/>
              </a:rPr>
              <a:t> bridges </a:t>
            </a:r>
            <a:r>
              <a:rPr lang="fr-FR" sz="1600" dirty="0" err="1" smtClean="0">
                <a:latin typeface="Calisto MT" panose="02040603050505030304" pitchFamily="18" charset="0"/>
              </a:rPr>
              <a:t>between</a:t>
            </a:r>
            <a:r>
              <a:rPr lang="fr-FR" sz="1600" dirty="0" smtClean="0">
                <a:latin typeface="Calisto MT" panose="02040603050505030304" pitchFamily="18" charset="0"/>
              </a:rPr>
              <a:t> the </a:t>
            </a:r>
            <a:r>
              <a:rPr lang="fr-FR" sz="1600" dirty="0" err="1" smtClean="0">
                <a:latin typeface="Calisto MT" panose="02040603050505030304" pitchFamily="18" charset="0"/>
              </a:rPr>
              <a:t>various</a:t>
            </a:r>
            <a:r>
              <a:rPr lang="fr-FR" sz="1600" dirty="0" smtClean="0">
                <a:latin typeface="Calisto MT" panose="02040603050505030304" pitchFamily="18" charset="0"/>
              </a:rPr>
              <a:t> </a:t>
            </a:r>
            <a:r>
              <a:rPr lang="fr-FR" sz="1600" dirty="0" err="1" smtClean="0">
                <a:latin typeface="Calisto MT" panose="02040603050505030304" pitchFamily="18" charset="0"/>
              </a:rPr>
              <a:t>stakeholders</a:t>
            </a:r>
            <a:r>
              <a:rPr lang="fr-FR" sz="1600" dirty="0" smtClean="0">
                <a:latin typeface="Calisto MT" panose="02040603050505030304" pitchFamily="18" charset="0"/>
              </a:rPr>
              <a:t>  and </a:t>
            </a:r>
            <a:r>
              <a:rPr lang="fr-FR" sz="1600" dirty="0" err="1" smtClean="0">
                <a:latin typeface="Calisto MT" panose="02040603050505030304" pitchFamily="18" charset="0"/>
              </a:rPr>
              <a:t>communities</a:t>
            </a:r>
            <a:r>
              <a:rPr lang="fr-FR" sz="1600" dirty="0" smtClean="0">
                <a:latin typeface="Calisto MT" panose="02040603050505030304" pitchFamily="18" charset="0"/>
              </a:rPr>
              <a:t> in a proactive </a:t>
            </a:r>
            <a:r>
              <a:rPr lang="fr-FR" sz="1600" dirty="0" err="1" smtClean="0">
                <a:latin typeface="Calisto MT" panose="02040603050505030304" pitchFamily="18" charset="0"/>
              </a:rPr>
              <a:t>process</a:t>
            </a:r>
            <a:r>
              <a:rPr lang="fr-FR" sz="1600" dirty="0" smtClean="0">
                <a:latin typeface="Calisto MT" panose="02040603050505030304" pitchFamily="18" charset="0"/>
              </a:rPr>
              <a:t> of </a:t>
            </a:r>
            <a:r>
              <a:rPr lang="fr-FR" sz="1600" dirty="0" err="1" smtClean="0">
                <a:latin typeface="Calisto MT" panose="02040603050505030304" pitchFamily="18" charset="0"/>
              </a:rPr>
              <a:t>understanding</a:t>
            </a:r>
            <a:r>
              <a:rPr lang="fr-FR" sz="1600" dirty="0" smtClean="0">
                <a:latin typeface="Calisto MT" panose="02040603050505030304" pitchFamily="18" charset="0"/>
              </a:rPr>
              <a:t> of the new challenges of business practice.   </a:t>
            </a:r>
          </a:p>
          <a:p>
            <a:pPr lvl="0" algn="just"/>
            <a:endParaRPr lang="fr-FR" sz="1600" dirty="0">
              <a:latin typeface="Calisto MT" panose="02040603050505030304" pitchFamily="18" charset="0"/>
            </a:endParaRPr>
          </a:p>
        </p:txBody>
      </p:sp>
      <p:sp>
        <p:nvSpPr>
          <p:cNvPr id="6" name="Espace réservé du numéro de diapositive 5"/>
          <p:cNvSpPr>
            <a:spLocks noGrp="1"/>
          </p:cNvSpPr>
          <p:nvPr>
            <p:ph type="sldNum" sz="quarter" idx="12"/>
          </p:nvPr>
        </p:nvSpPr>
        <p:spPr/>
        <p:txBody>
          <a:bodyPr>
            <a:normAutofit/>
          </a:bodyPr>
          <a:lstStyle/>
          <a:p>
            <a:fld id="{2E58222E-7229-4D8F-B4BA-0032E7417FF6}" type="slidenum">
              <a:rPr lang="fr-FR" smtClean="0"/>
              <a:pPr/>
              <a:t>8</a:t>
            </a:fld>
            <a:endParaRPr lang="fr-FR"/>
          </a:p>
        </p:txBody>
      </p:sp>
      <p:sp>
        <p:nvSpPr>
          <p:cNvPr id="9" name="Titre 1"/>
          <p:cNvSpPr>
            <a:spLocks noGrp="1"/>
          </p:cNvSpPr>
          <p:nvPr>
            <p:ph type="title"/>
          </p:nvPr>
        </p:nvSpPr>
        <p:spPr/>
        <p:txBody>
          <a:bodyPr/>
          <a:lstStyle/>
          <a:p>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sto MT" panose="02040603050505030304" pitchFamily="18" charset="0"/>
              </a:rPr>
              <a:t>MISSIONS</a:t>
            </a:r>
            <a:endPar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sto MT" panose="02040603050505030304" pitchFamily="18" charset="0"/>
            </a:endParaRPr>
          </a:p>
        </p:txBody>
      </p:sp>
      <p:sp>
        <p:nvSpPr>
          <p:cNvPr id="8" name="Zone de texte 129"/>
          <p:cNvSpPr txBox="1">
            <a:spLocks noChangeArrowheads="1"/>
          </p:cNvSpPr>
          <p:nvPr/>
        </p:nvSpPr>
        <p:spPr bwMode="auto">
          <a:xfrm>
            <a:off x="306441" y="6309320"/>
            <a:ext cx="8583169" cy="2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900" b="0" i="0" u="none" strike="noStrike" cap="none" normalizeH="0" baseline="0" dirty="0">
              <a:ln>
                <a:noFill/>
              </a:ln>
              <a:solidFill>
                <a:srgbClr val="808080"/>
              </a:solidFill>
              <a:effectLst/>
              <a:latin typeface="Cambria"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100" b="1" i="0" u="none" strike="noStrike" cap="none" normalizeH="0" baseline="0" dirty="0">
              <a:ln>
                <a:noFill/>
              </a:ln>
              <a:solidFill>
                <a:srgbClr val="808080"/>
              </a:solidFill>
              <a:effectLst/>
              <a:latin typeface="Cambria"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sz="1800" b="0" i="0" u="none" strike="noStrike" cap="none" normalizeH="0" baseline="0" dirty="0">
              <a:ln>
                <a:noFill/>
              </a:ln>
              <a:solidFill>
                <a:schemeClr val="tx1"/>
              </a:solidFill>
              <a:effectLst/>
              <a:latin typeface="Cambria" pitchFamily="18" charset="0"/>
            </a:endParaRPr>
          </a:p>
        </p:txBody>
      </p:sp>
      <p:pic>
        <p:nvPicPr>
          <p:cNvPr id="10" name="Image 1" descr="drapeaux 2"/>
          <p:cNvPicPr>
            <a:picLocks noChangeAspect="1"/>
          </p:cNvPicPr>
          <p:nvPr/>
        </p:nvPicPr>
        <p:blipFill>
          <a:blip r:embed="rId2">
            <a:lum bright="6000" contrast="-24000"/>
            <a:extLst>
              <a:ext uri="{28A0092B-C50C-407E-A947-70E740481C1C}">
                <a14:useLocalDpi xmlns:a14="http://schemas.microsoft.com/office/drawing/2010/main" val="0"/>
              </a:ext>
            </a:extLst>
          </a:blip>
          <a:srcRect l="523" t="9673" r="427" b="13683"/>
          <a:stretch>
            <a:fillRect/>
          </a:stretch>
        </p:blipFill>
        <p:spPr bwMode="auto">
          <a:xfrm flipV="1">
            <a:off x="251520" y="6419071"/>
            <a:ext cx="8736971" cy="3279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926678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numéro de diapositive 6"/>
          <p:cNvSpPr>
            <a:spLocks noGrp="1"/>
          </p:cNvSpPr>
          <p:nvPr>
            <p:ph type="sldNum" sz="quarter" idx="12"/>
          </p:nvPr>
        </p:nvSpPr>
        <p:spPr/>
        <p:txBody>
          <a:bodyPr>
            <a:normAutofit/>
          </a:bodyPr>
          <a:lstStyle/>
          <a:p>
            <a:fld id="{2E58222E-7229-4D8F-B4BA-0032E7417FF6}" type="slidenum">
              <a:rPr lang="fr-FR" smtClean="0"/>
              <a:pPr/>
              <a:t>9</a:t>
            </a:fld>
            <a:endParaRPr lang="fr-FR"/>
          </a:p>
        </p:txBody>
      </p:sp>
      <p:sp>
        <p:nvSpPr>
          <p:cNvPr id="4" name="Titre 3"/>
          <p:cNvSpPr>
            <a:spLocks noGrp="1"/>
          </p:cNvSpPr>
          <p:nvPr>
            <p:ph type="title"/>
          </p:nvPr>
        </p:nvSpPr>
        <p:spPr/>
        <p:txBody>
          <a:bodyPr/>
          <a:lstStyle/>
          <a:p>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sto MT" panose="02040603050505030304" pitchFamily="18" charset="0"/>
              </a:rPr>
              <a:t>MANAGEMENT</a:t>
            </a:r>
            <a:r>
              <a:rPr lang="fr-FR" dirty="0" smtClean="0">
                <a:ln w="18415" cmpd="sng">
                  <a:solidFill>
                    <a:srgbClr val="FFFFFF"/>
                  </a:solidFill>
                  <a:prstDash val="solid"/>
                </a:ln>
                <a:effectLst>
                  <a:outerShdw blurRad="63500" dir="3600000" algn="tl" rotWithShape="0">
                    <a:srgbClr val="000000">
                      <a:alpha val="70000"/>
                    </a:srgbClr>
                  </a:outerShdw>
                </a:effectLst>
                <a:latin typeface="Calisto MT" panose="02040603050505030304" pitchFamily="18" charset="0"/>
              </a:rPr>
              <a:t> </a:t>
            </a:r>
            <a:endParaRPr lang="fr-FR" dirty="0">
              <a:ln w="18415" cmpd="sng">
                <a:solidFill>
                  <a:srgbClr val="FFFFFF"/>
                </a:solidFill>
                <a:prstDash val="solid"/>
              </a:ln>
              <a:effectLst>
                <a:outerShdw blurRad="63500" dir="3600000" algn="tl" rotWithShape="0">
                  <a:srgbClr val="000000">
                    <a:alpha val="70000"/>
                  </a:srgbClr>
                </a:outerShdw>
              </a:effectLst>
              <a:latin typeface="Calisto MT" panose="02040603050505030304" pitchFamily="18" charset="0"/>
            </a:endParaRPr>
          </a:p>
        </p:txBody>
      </p:sp>
      <p:sp>
        <p:nvSpPr>
          <p:cNvPr id="5" name="Rectangle 4"/>
          <p:cNvSpPr/>
          <p:nvPr/>
        </p:nvSpPr>
        <p:spPr>
          <a:xfrm>
            <a:off x="700899" y="2636912"/>
            <a:ext cx="7920880" cy="3170099"/>
          </a:xfrm>
          <a:prstGeom prst="rect">
            <a:avLst/>
          </a:prstGeom>
        </p:spPr>
        <p:txBody>
          <a:bodyPr wrap="square">
            <a:spAutoFit/>
          </a:bodyPr>
          <a:lstStyle/>
          <a:p>
            <a:pPr algn="just">
              <a:lnSpc>
                <a:spcPct val="250000"/>
              </a:lnSpc>
            </a:pPr>
            <a:r>
              <a:rPr lang="fr-FR" sz="1600" dirty="0" smtClean="0">
                <a:latin typeface="Calisto MT" panose="02040603050505030304" pitchFamily="18" charset="0"/>
              </a:rPr>
              <a:t>ABCS </a:t>
            </a:r>
            <a:r>
              <a:rPr lang="fr-FR" sz="1600" dirty="0" err="1" smtClean="0">
                <a:latin typeface="Calisto MT" panose="02040603050505030304" pitchFamily="18" charset="0"/>
              </a:rPr>
              <a:t>is</a:t>
            </a:r>
            <a:r>
              <a:rPr lang="fr-FR" sz="1600" dirty="0" smtClean="0">
                <a:latin typeface="Calisto MT" panose="02040603050505030304" pitchFamily="18" charset="0"/>
              </a:rPr>
              <a:t> made up of 04 </a:t>
            </a:r>
            <a:r>
              <a:rPr lang="fr-FR" sz="1600" dirty="0" err="1" smtClean="0">
                <a:latin typeface="Calisto MT" panose="02040603050505030304" pitchFamily="18" charset="0"/>
              </a:rPr>
              <a:t>organs</a:t>
            </a:r>
            <a:r>
              <a:rPr lang="fr-FR" sz="1600" dirty="0" smtClean="0">
                <a:latin typeface="Calisto MT" panose="02040603050505030304" pitchFamily="18" charset="0"/>
              </a:rPr>
              <a:t> </a:t>
            </a:r>
            <a:r>
              <a:rPr lang="fr-FR" sz="1600" dirty="0">
                <a:latin typeface="Calisto MT" panose="02040603050505030304" pitchFamily="18" charset="0"/>
              </a:rPr>
              <a:t>:</a:t>
            </a:r>
          </a:p>
          <a:p>
            <a:pPr marL="285750" lvl="0" indent="-285750" algn="just">
              <a:lnSpc>
                <a:spcPct val="250000"/>
              </a:lnSpc>
              <a:buFont typeface="Wingdings" panose="05000000000000000000" pitchFamily="2" charset="2"/>
              <a:buChar char="q"/>
            </a:pPr>
            <a:r>
              <a:rPr lang="fr-FR" sz="1600" dirty="0" smtClean="0">
                <a:latin typeface="Calisto MT" panose="02040603050505030304" pitchFamily="18" charset="0"/>
              </a:rPr>
              <a:t>The </a:t>
            </a:r>
            <a:r>
              <a:rPr lang="fr-FR" sz="1600" dirty="0" err="1" smtClean="0">
                <a:latin typeface="Calisto MT" panose="02040603050505030304" pitchFamily="18" charset="0"/>
              </a:rPr>
              <a:t>decisional</a:t>
            </a:r>
            <a:r>
              <a:rPr lang="fr-FR" sz="1600" dirty="0" smtClean="0">
                <a:latin typeface="Calisto MT" panose="02040603050505030304" pitchFamily="18" charset="0"/>
              </a:rPr>
              <a:t> </a:t>
            </a:r>
            <a:r>
              <a:rPr lang="fr-FR" sz="1600" dirty="0" err="1" smtClean="0">
                <a:latin typeface="Calisto MT" panose="02040603050505030304" pitchFamily="18" charset="0"/>
              </a:rPr>
              <a:t>organ</a:t>
            </a:r>
            <a:r>
              <a:rPr lang="fr-FR" sz="1600" dirty="0" smtClean="0">
                <a:latin typeface="Calisto MT" panose="02040603050505030304" pitchFamily="18" charset="0"/>
              </a:rPr>
              <a:t>: 	</a:t>
            </a:r>
            <a:r>
              <a:rPr lang="fr-FR" sz="1600" b="1" dirty="0" smtClean="0">
                <a:latin typeface="Calisto MT" panose="02040603050505030304" pitchFamily="18" charset="0"/>
              </a:rPr>
              <a:t>The General </a:t>
            </a:r>
            <a:r>
              <a:rPr lang="fr-FR" sz="1600" b="1" dirty="0" err="1" smtClean="0">
                <a:latin typeface="Calisto MT" panose="02040603050505030304" pitchFamily="18" charset="0"/>
              </a:rPr>
              <a:t>Assembly</a:t>
            </a:r>
            <a:endParaRPr lang="fr-FR" sz="1600" b="1" dirty="0">
              <a:latin typeface="Calisto MT" panose="02040603050505030304" pitchFamily="18" charset="0"/>
            </a:endParaRPr>
          </a:p>
          <a:p>
            <a:pPr marL="285750" lvl="0" indent="-285750" algn="just">
              <a:lnSpc>
                <a:spcPct val="250000"/>
              </a:lnSpc>
              <a:buFont typeface="Wingdings" panose="05000000000000000000" pitchFamily="2" charset="2"/>
              <a:buChar char="q"/>
            </a:pPr>
            <a:r>
              <a:rPr lang="fr-FR" sz="1600" dirty="0">
                <a:latin typeface="Calisto MT" panose="02040603050505030304" pitchFamily="18" charset="0"/>
              </a:rPr>
              <a:t> </a:t>
            </a:r>
            <a:r>
              <a:rPr lang="fr-FR" sz="1600" dirty="0" smtClean="0">
                <a:latin typeface="Calisto MT" panose="02040603050505030304" pitchFamily="18" charset="0"/>
              </a:rPr>
              <a:t>The </a:t>
            </a:r>
            <a:r>
              <a:rPr lang="fr-FR" sz="1600" dirty="0" err="1" smtClean="0">
                <a:latin typeface="Calisto MT" panose="02040603050505030304" pitchFamily="18" charset="0"/>
              </a:rPr>
              <a:t>executive</a:t>
            </a:r>
            <a:r>
              <a:rPr lang="fr-FR" sz="1600" dirty="0" smtClean="0">
                <a:latin typeface="Calisto MT" panose="02040603050505030304" pitchFamily="18" charset="0"/>
              </a:rPr>
              <a:t> </a:t>
            </a:r>
            <a:r>
              <a:rPr lang="fr-FR" sz="1600" dirty="0" err="1" smtClean="0">
                <a:latin typeface="Calisto MT" panose="02040603050505030304" pitchFamily="18" charset="0"/>
              </a:rPr>
              <a:t>organ</a:t>
            </a:r>
            <a:r>
              <a:rPr lang="fr-FR" sz="1600" dirty="0" smtClean="0">
                <a:latin typeface="Calisto MT" panose="02040603050505030304" pitchFamily="18" charset="0"/>
              </a:rPr>
              <a:t>  : 	</a:t>
            </a:r>
            <a:r>
              <a:rPr lang="fr-FR" sz="1600" b="1" dirty="0" smtClean="0">
                <a:latin typeface="Calisto MT" panose="02040603050505030304" pitchFamily="18" charset="0"/>
              </a:rPr>
              <a:t>The Administrative </a:t>
            </a:r>
            <a:r>
              <a:rPr lang="fr-FR" sz="1600" b="1" dirty="0" err="1" smtClean="0">
                <a:latin typeface="Calisto MT" panose="02040603050505030304" pitchFamily="18" charset="0"/>
              </a:rPr>
              <a:t>Board</a:t>
            </a:r>
            <a:r>
              <a:rPr lang="fr-FR" sz="1600" b="1" dirty="0" smtClean="0">
                <a:latin typeface="Calisto MT" panose="02040603050505030304" pitchFamily="18" charset="0"/>
              </a:rPr>
              <a:t> </a:t>
            </a:r>
            <a:endParaRPr lang="fr-FR" sz="1600" dirty="0" smtClean="0">
              <a:latin typeface="Calisto MT" panose="02040603050505030304" pitchFamily="18" charset="0"/>
            </a:endParaRPr>
          </a:p>
          <a:p>
            <a:pPr marL="285750" lvl="0" indent="-285750" algn="just">
              <a:lnSpc>
                <a:spcPct val="250000"/>
              </a:lnSpc>
              <a:buFont typeface="Wingdings" panose="05000000000000000000" pitchFamily="2" charset="2"/>
              <a:buChar char="q"/>
            </a:pPr>
            <a:r>
              <a:rPr lang="fr-FR" sz="1600" dirty="0" smtClean="0">
                <a:latin typeface="Calisto MT" panose="02040603050505030304" pitchFamily="18" charset="0"/>
              </a:rPr>
              <a:t>The consultative </a:t>
            </a:r>
            <a:r>
              <a:rPr lang="fr-FR" sz="1600" dirty="0" err="1" smtClean="0">
                <a:latin typeface="Calisto MT" panose="02040603050505030304" pitchFamily="18" charset="0"/>
              </a:rPr>
              <a:t>organ</a:t>
            </a:r>
            <a:r>
              <a:rPr lang="fr-FR" sz="1600" dirty="0" smtClean="0">
                <a:latin typeface="Calisto MT" panose="02040603050505030304" pitchFamily="18" charset="0"/>
              </a:rPr>
              <a:t> : 	</a:t>
            </a:r>
            <a:r>
              <a:rPr lang="fr-FR" sz="1600" b="1" dirty="0" smtClean="0">
                <a:latin typeface="Calisto MT" panose="02040603050505030304" pitchFamily="18" charset="0"/>
              </a:rPr>
              <a:t>The Consultative </a:t>
            </a:r>
            <a:r>
              <a:rPr lang="fr-FR" sz="1600" b="1" dirty="0" err="1">
                <a:latin typeface="Calisto MT" panose="02040603050505030304" pitchFamily="18" charset="0"/>
              </a:rPr>
              <a:t>C</a:t>
            </a:r>
            <a:r>
              <a:rPr lang="fr-FR" sz="1600" b="1" dirty="0" err="1" smtClean="0">
                <a:latin typeface="Calisto MT" panose="02040603050505030304" pitchFamily="18" charset="0"/>
              </a:rPr>
              <a:t>ommittee</a:t>
            </a:r>
            <a:endParaRPr lang="fr-FR" sz="1600" dirty="0">
              <a:latin typeface="Calisto MT" panose="02040603050505030304" pitchFamily="18" charset="0"/>
            </a:endParaRPr>
          </a:p>
          <a:p>
            <a:pPr marL="285750" lvl="0" indent="-285750" algn="just">
              <a:lnSpc>
                <a:spcPct val="250000"/>
              </a:lnSpc>
              <a:buFont typeface="Wingdings" panose="05000000000000000000" pitchFamily="2" charset="2"/>
              <a:buChar char="q"/>
            </a:pPr>
            <a:r>
              <a:rPr lang="fr-FR" sz="1600" dirty="0" smtClean="0">
                <a:latin typeface="Calisto MT" panose="02040603050505030304" pitchFamily="18" charset="0"/>
              </a:rPr>
              <a:t>The support team:</a:t>
            </a:r>
            <a:r>
              <a:rPr lang="fr-FR" sz="1600" b="1" dirty="0" smtClean="0">
                <a:latin typeface="Calisto MT" panose="02040603050505030304" pitchFamily="18" charset="0"/>
              </a:rPr>
              <a:t> 	The </a:t>
            </a:r>
            <a:r>
              <a:rPr lang="fr-FR" sz="1600" b="1" dirty="0" err="1" smtClean="0">
                <a:latin typeface="Calisto MT" panose="02040603050505030304" pitchFamily="18" charset="0"/>
              </a:rPr>
              <a:t>Technical</a:t>
            </a:r>
            <a:r>
              <a:rPr lang="fr-FR" sz="1600" b="1" dirty="0" smtClean="0">
                <a:latin typeface="Calisto MT" panose="02040603050505030304" pitchFamily="18" charset="0"/>
              </a:rPr>
              <a:t> </a:t>
            </a:r>
            <a:r>
              <a:rPr lang="fr-FR" sz="1600" b="1" dirty="0" err="1" smtClean="0">
                <a:latin typeface="Calisto MT" panose="02040603050505030304" pitchFamily="18" charset="0"/>
              </a:rPr>
              <a:t>Secretariat</a:t>
            </a:r>
            <a:r>
              <a:rPr lang="fr-FR" sz="1600" b="1" dirty="0" smtClean="0">
                <a:latin typeface="Calisto MT" panose="02040603050505030304" pitchFamily="18" charset="0"/>
              </a:rPr>
              <a:t> </a:t>
            </a:r>
            <a:endParaRPr lang="fr-FR" sz="1600" dirty="0"/>
          </a:p>
        </p:txBody>
      </p:sp>
      <p:pic>
        <p:nvPicPr>
          <p:cNvPr id="8" name="Image 1" descr="drapeaux 2"/>
          <p:cNvPicPr>
            <a:picLocks noChangeAspect="1"/>
          </p:cNvPicPr>
          <p:nvPr/>
        </p:nvPicPr>
        <p:blipFill>
          <a:blip r:embed="rId2">
            <a:lum bright="6000" contrast="-24000"/>
            <a:extLst>
              <a:ext uri="{28A0092B-C50C-407E-A947-70E740481C1C}">
                <a14:useLocalDpi xmlns:a14="http://schemas.microsoft.com/office/drawing/2010/main" val="0"/>
              </a:ext>
            </a:extLst>
          </a:blip>
          <a:srcRect l="523" t="9673" r="427" b="13683"/>
          <a:stretch>
            <a:fillRect/>
          </a:stretch>
        </p:blipFill>
        <p:spPr bwMode="auto">
          <a:xfrm flipV="1">
            <a:off x="251520" y="6445335"/>
            <a:ext cx="8736971" cy="365685"/>
          </a:xfrm>
          <a:prstGeom prst="rect">
            <a:avLst/>
          </a:prstGeom>
          <a:noFill/>
          <a:extLst>
            <a:ext uri="{909E8E84-426E-40DD-AFC4-6F175D3DCCD1}">
              <a14:hiddenFill xmlns:a14="http://schemas.microsoft.com/office/drawing/2010/main">
                <a:solidFill>
                  <a:srgbClr val="FFFFFF"/>
                </a:solidFill>
              </a14:hiddenFill>
            </a:ext>
          </a:extLst>
        </p:spPr>
      </p:pic>
      <p:sp>
        <p:nvSpPr>
          <p:cNvPr id="9" name="Zone de texte 129"/>
          <p:cNvSpPr txBox="1">
            <a:spLocks noChangeArrowheads="1"/>
          </p:cNvSpPr>
          <p:nvPr/>
        </p:nvSpPr>
        <p:spPr bwMode="auto">
          <a:xfrm>
            <a:off x="306441" y="6309320"/>
            <a:ext cx="8583169" cy="2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900" b="0" i="0" u="none" strike="noStrike" cap="none" normalizeH="0" baseline="0" dirty="0">
              <a:ln>
                <a:noFill/>
              </a:ln>
              <a:solidFill>
                <a:srgbClr val="004821"/>
              </a:solidFill>
              <a:effectLst/>
              <a:latin typeface="Cambria"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900" b="0" i="0" u="none" strike="noStrike" cap="none" normalizeH="0" baseline="0" dirty="0">
              <a:ln>
                <a:noFill/>
              </a:ln>
              <a:solidFill>
                <a:srgbClr val="808080"/>
              </a:solidFill>
              <a:effectLst/>
              <a:latin typeface="Cambria"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100" b="1" i="0" u="none" strike="noStrike" cap="none" normalizeH="0" baseline="0" dirty="0">
              <a:ln>
                <a:noFill/>
              </a:ln>
              <a:solidFill>
                <a:srgbClr val="808080"/>
              </a:solidFill>
              <a:effectLst/>
              <a:latin typeface="Cambria"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sz="1800" b="0" i="0" u="none" strike="noStrike" cap="none" normalizeH="0" baseline="0" dirty="0">
              <a:ln>
                <a:noFill/>
              </a:ln>
              <a:solidFill>
                <a:schemeClr val="tx1"/>
              </a:solidFill>
              <a:effectLst/>
              <a:latin typeface="Cambria" pitchFamily="18" charset="0"/>
            </a:endParaRPr>
          </a:p>
        </p:txBody>
      </p:sp>
    </p:spTree>
    <p:extLst>
      <p:ext uri="{BB962C8B-B14F-4D97-AF65-F5344CB8AC3E}">
        <p14:creationId xmlns:p14="http://schemas.microsoft.com/office/powerpoint/2010/main" val="63408851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à coins arrondis 17"/>
          <p:cNvSpPr/>
          <p:nvPr/>
        </p:nvSpPr>
        <p:spPr>
          <a:xfrm>
            <a:off x="1191561" y="4663914"/>
            <a:ext cx="1450707" cy="249016"/>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fr-FR" sz="675" b="1" dirty="0" smtClean="0">
                <a:solidFill>
                  <a:schemeClr val="tx1"/>
                </a:solidFill>
                <a:latin typeface="Calisto MT" panose="02040603050505030304" pitchFamily="18" charset="0"/>
              </a:rPr>
              <a:t>ADMINISTRATIVE AND FINANCIAL SERVICES </a:t>
            </a:r>
            <a:endParaRPr lang="fr-FR" sz="675" b="1" dirty="0">
              <a:solidFill>
                <a:schemeClr val="tx1"/>
              </a:solidFill>
              <a:latin typeface="Calisto MT" panose="02040603050505030304" pitchFamily="18" charset="0"/>
            </a:endParaRPr>
          </a:p>
        </p:txBody>
      </p:sp>
      <p:sp>
        <p:nvSpPr>
          <p:cNvPr id="5" name="Rectangle à coins arrondis 4"/>
          <p:cNvSpPr/>
          <p:nvPr/>
        </p:nvSpPr>
        <p:spPr>
          <a:xfrm>
            <a:off x="3933646" y="5269662"/>
            <a:ext cx="1108448" cy="45068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fr-FR" sz="825" b="1" dirty="0" smtClean="0">
                <a:solidFill>
                  <a:schemeClr val="tx1"/>
                </a:solidFill>
                <a:latin typeface="Calisto MT" panose="02040603050505030304" pitchFamily="18" charset="0"/>
              </a:rPr>
              <a:t>Support staff</a:t>
            </a:r>
            <a:endParaRPr lang="fr-FR" sz="825" b="1" dirty="0">
              <a:solidFill>
                <a:schemeClr val="tx1"/>
              </a:solidFill>
              <a:latin typeface="Calisto MT" panose="02040603050505030304" pitchFamily="18" charset="0"/>
            </a:endParaRPr>
          </a:p>
        </p:txBody>
      </p:sp>
      <p:sp>
        <p:nvSpPr>
          <p:cNvPr id="4" name="Rectangle à coins arrondis 3"/>
          <p:cNvSpPr/>
          <p:nvPr/>
        </p:nvSpPr>
        <p:spPr>
          <a:xfrm>
            <a:off x="1191561" y="5004400"/>
            <a:ext cx="1450708" cy="446417"/>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825" b="1" dirty="0" err="1" smtClean="0">
                <a:solidFill>
                  <a:schemeClr val="tx1"/>
                </a:solidFill>
                <a:latin typeface="Calisto MT" panose="02040603050505030304" pitchFamily="18" charset="0"/>
              </a:rPr>
              <a:t>Cooperation</a:t>
            </a:r>
            <a:r>
              <a:rPr lang="fr-FR" sz="825" b="1" dirty="0">
                <a:solidFill>
                  <a:schemeClr val="tx1"/>
                </a:solidFill>
                <a:latin typeface="Calisto MT" panose="02040603050505030304" pitchFamily="18" charset="0"/>
              </a:rPr>
              <a:t>, Communication </a:t>
            </a:r>
            <a:r>
              <a:rPr lang="fr-FR" sz="825" b="1" dirty="0" smtClean="0">
                <a:solidFill>
                  <a:schemeClr val="tx1"/>
                </a:solidFill>
                <a:latin typeface="Calisto MT" panose="02040603050505030304" pitchFamily="18" charset="0"/>
              </a:rPr>
              <a:t>and </a:t>
            </a:r>
          </a:p>
          <a:p>
            <a:pPr algn="ctr"/>
            <a:r>
              <a:rPr lang="fr-FR" sz="825" b="1" dirty="0" smtClean="0">
                <a:solidFill>
                  <a:schemeClr val="tx1"/>
                </a:solidFill>
                <a:latin typeface="Calisto MT" panose="02040603050505030304" pitchFamily="18" charset="0"/>
              </a:rPr>
              <a:t>Public Relations </a:t>
            </a:r>
            <a:endParaRPr lang="fr-FR" sz="825" b="1" dirty="0">
              <a:solidFill>
                <a:schemeClr val="tx1"/>
              </a:solidFill>
              <a:latin typeface="Calisto MT" panose="02040603050505030304" pitchFamily="18" charset="0"/>
            </a:endParaRPr>
          </a:p>
          <a:p>
            <a:pPr algn="ctr"/>
            <a:endParaRPr lang="fr-FR" sz="600" dirty="0">
              <a:solidFill>
                <a:schemeClr val="tx1"/>
              </a:solidFill>
              <a:latin typeface="Calisto MT" panose="02040603050505030304" pitchFamily="18" charset="0"/>
            </a:endParaRPr>
          </a:p>
        </p:txBody>
      </p:sp>
      <p:sp>
        <p:nvSpPr>
          <p:cNvPr id="3" name="Rectangle à coins arrondis 2"/>
          <p:cNvSpPr/>
          <p:nvPr/>
        </p:nvSpPr>
        <p:spPr>
          <a:xfrm flipH="1">
            <a:off x="6192180" y="4663915"/>
            <a:ext cx="2069768" cy="392243"/>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825" b="1" dirty="0" err="1" smtClean="0">
                <a:solidFill>
                  <a:schemeClr val="tx1"/>
                </a:solidFill>
                <a:latin typeface="Calisto MT" panose="02040603050505030304" pitchFamily="18" charset="0"/>
              </a:rPr>
              <a:t>Follow</a:t>
            </a:r>
            <a:r>
              <a:rPr lang="fr-FR" sz="825" b="1" dirty="0" smtClean="0">
                <a:solidFill>
                  <a:schemeClr val="tx1"/>
                </a:solidFill>
                <a:latin typeface="Calisto MT" panose="02040603050505030304" pitchFamily="18" charset="0"/>
              </a:rPr>
              <a:t>-up and </a:t>
            </a:r>
            <a:r>
              <a:rPr lang="fr-FR" sz="825" b="1" dirty="0" err="1" smtClean="0">
                <a:solidFill>
                  <a:schemeClr val="tx1"/>
                </a:solidFill>
                <a:latin typeface="Calisto MT" panose="02040603050505030304" pitchFamily="18" charset="0"/>
              </a:rPr>
              <a:t>evaluation</a:t>
            </a:r>
            <a:r>
              <a:rPr lang="fr-FR" sz="825" b="1" dirty="0" smtClean="0">
                <a:solidFill>
                  <a:schemeClr val="tx1"/>
                </a:solidFill>
                <a:latin typeface="Calisto MT" panose="02040603050505030304" pitchFamily="18" charset="0"/>
              </a:rPr>
              <a:t> Office</a:t>
            </a:r>
            <a:endParaRPr lang="fr-FR" sz="825" b="1" dirty="0">
              <a:solidFill>
                <a:schemeClr val="tx1"/>
              </a:solidFill>
              <a:latin typeface="Calisto MT" panose="02040603050505030304" pitchFamily="18" charset="0"/>
            </a:endParaRPr>
          </a:p>
          <a:p>
            <a:pPr algn="ctr"/>
            <a:endParaRPr lang="fr-FR" sz="600" dirty="0">
              <a:solidFill>
                <a:schemeClr val="tx1"/>
              </a:solidFill>
              <a:latin typeface="Calisto MT" panose="02040603050505030304" pitchFamily="18" charset="0"/>
            </a:endParaRPr>
          </a:p>
        </p:txBody>
      </p:sp>
      <p:sp>
        <p:nvSpPr>
          <p:cNvPr id="15" name="Espace réservé du numéro de diapositive 14"/>
          <p:cNvSpPr>
            <a:spLocks noGrp="1"/>
          </p:cNvSpPr>
          <p:nvPr>
            <p:ph type="sldNum" sz="quarter" idx="12"/>
          </p:nvPr>
        </p:nvSpPr>
        <p:spPr/>
        <p:txBody>
          <a:bodyPr>
            <a:normAutofit/>
          </a:bodyPr>
          <a:lstStyle/>
          <a:p>
            <a:fld id="{2E58222E-7229-4D8F-B4BA-0032E7417FF6}" type="slidenum">
              <a:rPr lang="fr-FR" smtClean="0"/>
              <a:pPr/>
              <a:t>10</a:t>
            </a:fld>
            <a:endParaRPr lang="fr-FR"/>
          </a:p>
        </p:txBody>
      </p:sp>
      <p:sp>
        <p:nvSpPr>
          <p:cNvPr id="7" name="Rectangle à coins arrondis 6"/>
          <p:cNvSpPr/>
          <p:nvPr/>
        </p:nvSpPr>
        <p:spPr>
          <a:xfrm>
            <a:off x="3087379" y="1620236"/>
            <a:ext cx="2743226" cy="530568"/>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fr-FR" sz="675" b="1" dirty="0">
              <a:latin typeface="Calisto MT" panose="02040603050505030304" pitchFamily="18" charset="0"/>
            </a:endParaRPr>
          </a:p>
          <a:p>
            <a:pPr algn="ctr"/>
            <a:r>
              <a:rPr lang="fr-FR" sz="900" b="1" dirty="0" smtClean="0">
                <a:latin typeface="Calisto MT" panose="02040603050505030304" pitchFamily="18" charset="0"/>
              </a:rPr>
              <a:t>BOARD OF DIRECTORS</a:t>
            </a:r>
            <a:endParaRPr lang="fr-FR" sz="900" dirty="0">
              <a:latin typeface="Calisto MT" panose="02040603050505030304" pitchFamily="18" charset="0"/>
            </a:endParaRPr>
          </a:p>
          <a:p>
            <a:pPr algn="ctr"/>
            <a:endParaRPr lang="fr-FR" sz="900" dirty="0"/>
          </a:p>
        </p:txBody>
      </p:sp>
      <p:sp>
        <p:nvSpPr>
          <p:cNvPr id="8" name="Rectangle à coins arrondis 7"/>
          <p:cNvSpPr/>
          <p:nvPr/>
        </p:nvSpPr>
        <p:spPr>
          <a:xfrm>
            <a:off x="892834" y="1620236"/>
            <a:ext cx="1913359" cy="530568"/>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fr-FR" sz="825" b="1" dirty="0" smtClean="0">
                <a:latin typeface="Calisto MT" panose="02040603050505030304" pitchFamily="18" charset="0"/>
              </a:rPr>
              <a:t>CONSULTATIVE COMMITTEE</a:t>
            </a:r>
            <a:endParaRPr lang="fr-FR" sz="825" b="1" dirty="0">
              <a:latin typeface="Calisto MT" panose="02040603050505030304" pitchFamily="18" charset="0"/>
            </a:endParaRPr>
          </a:p>
          <a:p>
            <a:pPr algn="ctr"/>
            <a:r>
              <a:rPr lang="fr-FR" sz="825" b="1" dirty="0" smtClean="0">
                <a:latin typeface="Calisto MT" panose="02040603050505030304" pitchFamily="18" charset="0"/>
              </a:rPr>
              <a:t>(</a:t>
            </a:r>
            <a:r>
              <a:rPr lang="fr-FR" sz="825" b="1" dirty="0" err="1" smtClean="0">
                <a:latin typeface="Calisto MT" panose="02040603050505030304" pitchFamily="18" charset="0"/>
              </a:rPr>
              <a:t>Institutional</a:t>
            </a:r>
            <a:r>
              <a:rPr lang="fr-FR" sz="825" b="1" dirty="0" smtClean="0">
                <a:latin typeface="Calisto MT" panose="02040603050505030304" pitchFamily="18" charset="0"/>
              </a:rPr>
              <a:t> </a:t>
            </a:r>
            <a:r>
              <a:rPr lang="fr-FR" sz="825" b="1" dirty="0" err="1" smtClean="0">
                <a:latin typeface="Calisto MT" panose="02040603050505030304" pitchFamily="18" charset="0"/>
              </a:rPr>
              <a:t>partners</a:t>
            </a:r>
            <a:r>
              <a:rPr lang="fr-FR" sz="825" b="1" dirty="0" smtClean="0">
                <a:latin typeface="Calisto MT" panose="02040603050505030304" pitchFamily="18" charset="0"/>
              </a:rPr>
              <a:t> and </a:t>
            </a:r>
            <a:r>
              <a:rPr lang="fr-FR" sz="825" b="1" dirty="0" err="1" smtClean="0">
                <a:latin typeface="Calisto MT" panose="02040603050505030304" pitchFamily="18" charset="0"/>
              </a:rPr>
              <a:t>Development</a:t>
            </a:r>
            <a:r>
              <a:rPr lang="fr-FR" sz="825" b="1" dirty="0" smtClean="0">
                <a:latin typeface="Calisto MT" panose="02040603050505030304" pitchFamily="18" charset="0"/>
              </a:rPr>
              <a:t> </a:t>
            </a:r>
            <a:r>
              <a:rPr lang="fr-FR" sz="825" b="1" dirty="0" err="1" smtClean="0">
                <a:latin typeface="Calisto MT" panose="02040603050505030304" pitchFamily="18" charset="0"/>
              </a:rPr>
              <a:t>Partners</a:t>
            </a:r>
            <a:r>
              <a:rPr lang="fr-FR" sz="825" b="1" dirty="0" smtClean="0">
                <a:latin typeface="Calisto MT" panose="02040603050505030304" pitchFamily="18" charset="0"/>
              </a:rPr>
              <a:t>)</a:t>
            </a:r>
            <a:endParaRPr lang="fr-FR" sz="825" b="1" dirty="0">
              <a:latin typeface="Calisto MT" panose="02040603050505030304" pitchFamily="18" charset="0"/>
            </a:endParaRPr>
          </a:p>
        </p:txBody>
      </p:sp>
      <p:sp>
        <p:nvSpPr>
          <p:cNvPr id="9" name="Rectangle à coins arrondis 8"/>
          <p:cNvSpPr/>
          <p:nvPr/>
        </p:nvSpPr>
        <p:spPr>
          <a:xfrm>
            <a:off x="6192180" y="1620236"/>
            <a:ext cx="1940373" cy="530569"/>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fr-FR" sz="825" b="1" dirty="0" smtClean="0">
                <a:latin typeface="Calisto MT" panose="02040603050505030304" pitchFamily="18" charset="0"/>
              </a:rPr>
              <a:t>SCIENTIFIC COMMITTEE</a:t>
            </a:r>
            <a:endParaRPr lang="fr-FR" sz="825" b="1" dirty="0">
              <a:latin typeface="Calisto MT" panose="02040603050505030304" pitchFamily="18" charset="0"/>
            </a:endParaRPr>
          </a:p>
          <a:p>
            <a:pPr algn="ctr"/>
            <a:endParaRPr lang="fr-FR" sz="825" b="1" dirty="0">
              <a:latin typeface="Calisto MT" panose="02040603050505030304" pitchFamily="18" charset="0"/>
            </a:endParaRPr>
          </a:p>
        </p:txBody>
      </p:sp>
      <p:sp>
        <p:nvSpPr>
          <p:cNvPr id="12" name="Rectangle à coins arrondis 11"/>
          <p:cNvSpPr/>
          <p:nvPr/>
        </p:nvSpPr>
        <p:spPr>
          <a:xfrm>
            <a:off x="2806193" y="4271196"/>
            <a:ext cx="3024000" cy="236816"/>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fr-FR" sz="675" b="1" dirty="0" smtClean="0">
                <a:latin typeface="Calisto MT" panose="02040603050505030304" pitchFamily="18" charset="0"/>
              </a:rPr>
              <a:t>BOARD OF ADMINISTRATION CABINET </a:t>
            </a:r>
            <a:endParaRPr lang="fr-FR" sz="675" dirty="0">
              <a:latin typeface="Calisto MT" panose="02040603050505030304" pitchFamily="18" charset="0"/>
            </a:endParaRPr>
          </a:p>
          <a:p>
            <a:pPr algn="ctr"/>
            <a:endParaRPr lang="fr-FR" sz="675" dirty="0"/>
          </a:p>
        </p:txBody>
      </p:sp>
      <p:sp>
        <p:nvSpPr>
          <p:cNvPr id="13" name="Rectangle à coins arrondis 12"/>
          <p:cNvSpPr/>
          <p:nvPr/>
        </p:nvSpPr>
        <p:spPr>
          <a:xfrm>
            <a:off x="3610155" y="4663915"/>
            <a:ext cx="1772727" cy="392243"/>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fr-FR" sz="675" b="1" dirty="0">
              <a:latin typeface="Calisto MT" panose="02040603050505030304" pitchFamily="18" charset="0"/>
            </a:endParaRPr>
          </a:p>
          <a:p>
            <a:pPr algn="ctr"/>
            <a:r>
              <a:rPr lang="fr-FR" sz="900" b="1" dirty="0" err="1" smtClean="0">
                <a:latin typeface="Calisto MT" panose="02040603050505030304" pitchFamily="18" charset="0"/>
              </a:rPr>
              <a:t>Technical</a:t>
            </a:r>
            <a:r>
              <a:rPr lang="fr-FR" sz="900" b="1" dirty="0" smtClean="0">
                <a:latin typeface="Calisto MT" panose="02040603050505030304" pitchFamily="18" charset="0"/>
              </a:rPr>
              <a:t> </a:t>
            </a:r>
            <a:r>
              <a:rPr lang="fr-FR" sz="900" b="1" dirty="0" err="1" smtClean="0">
                <a:latin typeface="Calisto MT" panose="02040603050505030304" pitchFamily="18" charset="0"/>
              </a:rPr>
              <a:t>Secretariat</a:t>
            </a:r>
            <a:r>
              <a:rPr lang="fr-FR" sz="900" dirty="0" smtClean="0">
                <a:latin typeface="Calisto MT" panose="02040603050505030304" pitchFamily="18" charset="0"/>
              </a:rPr>
              <a:t> </a:t>
            </a:r>
            <a:endParaRPr lang="fr-FR" sz="900" dirty="0">
              <a:latin typeface="Calisto MT" panose="02040603050505030304" pitchFamily="18" charset="0"/>
            </a:endParaRPr>
          </a:p>
          <a:p>
            <a:pPr algn="ctr"/>
            <a:endParaRPr lang="fr-FR" sz="675" dirty="0"/>
          </a:p>
        </p:txBody>
      </p:sp>
      <p:sp>
        <p:nvSpPr>
          <p:cNvPr id="20" name="Rectangle 19"/>
          <p:cNvSpPr/>
          <p:nvPr/>
        </p:nvSpPr>
        <p:spPr>
          <a:xfrm>
            <a:off x="1191560" y="2135080"/>
            <a:ext cx="7070387" cy="1996700"/>
          </a:xfrm>
          <a:prstGeom prst="rect">
            <a:avLst/>
          </a:prstGeom>
        </p:spPr>
        <p:txBody>
          <a:bodyPr wrap="square">
            <a:spAutoFit/>
          </a:bodyPr>
          <a:lstStyle/>
          <a:p>
            <a:pPr marL="128588" indent="-128588">
              <a:lnSpc>
                <a:spcPct val="150000"/>
              </a:lnSpc>
              <a:buFont typeface="Wingdings" panose="05000000000000000000" pitchFamily="2" charset="2"/>
              <a:buChar char="§"/>
            </a:pPr>
            <a:r>
              <a:rPr lang="fr-FR" sz="750" b="1" dirty="0" err="1" smtClean="0">
                <a:latin typeface="Calisto MT" panose="02040603050505030304" pitchFamily="18" charset="0"/>
              </a:rPr>
              <a:t>President</a:t>
            </a:r>
            <a:r>
              <a:rPr lang="fr-FR" sz="750" b="1" dirty="0" smtClean="0">
                <a:latin typeface="Calisto MT" panose="02040603050505030304" pitchFamily="18" charset="0"/>
              </a:rPr>
              <a:t> </a:t>
            </a:r>
            <a:r>
              <a:rPr lang="fr-FR" sz="750" b="1" dirty="0">
                <a:latin typeface="Calisto MT" panose="02040603050505030304" pitchFamily="18" charset="0"/>
              </a:rPr>
              <a:t>: </a:t>
            </a:r>
            <a:r>
              <a:rPr lang="fr-FR" sz="750" dirty="0">
                <a:latin typeface="Calisto MT" panose="02040603050505030304" pitchFamily="18" charset="0"/>
              </a:rPr>
              <a:t>Pr. Justine DIFFO TCHUNKAM</a:t>
            </a:r>
          </a:p>
          <a:p>
            <a:pPr marL="128588" indent="-128588">
              <a:lnSpc>
                <a:spcPct val="150000"/>
              </a:lnSpc>
              <a:buFont typeface="Wingdings" panose="05000000000000000000" pitchFamily="2" charset="2"/>
              <a:buChar char="§"/>
            </a:pPr>
            <a:r>
              <a:rPr lang="fr-FR" sz="750" b="1" dirty="0" err="1" smtClean="0">
                <a:latin typeface="Calisto MT" panose="02040603050505030304" pitchFamily="18" charset="0"/>
              </a:rPr>
              <a:t>Secretary</a:t>
            </a:r>
            <a:r>
              <a:rPr lang="fr-FR" sz="750" b="1" dirty="0" smtClean="0">
                <a:latin typeface="Calisto MT" panose="02040603050505030304" pitchFamily="18" charset="0"/>
              </a:rPr>
              <a:t> General </a:t>
            </a:r>
            <a:r>
              <a:rPr lang="fr-FR" sz="750" b="1" dirty="0">
                <a:latin typeface="Calisto MT" panose="02040603050505030304" pitchFamily="18" charset="0"/>
              </a:rPr>
              <a:t>: </a:t>
            </a:r>
            <a:r>
              <a:rPr lang="fr-FR" sz="750" dirty="0">
                <a:latin typeface="Calisto MT" panose="02040603050505030304" pitchFamily="18" charset="0"/>
              </a:rPr>
              <a:t>Pr. Gérard BLANC </a:t>
            </a:r>
          </a:p>
          <a:p>
            <a:pPr marL="128588" indent="-128588">
              <a:lnSpc>
                <a:spcPct val="150000"/>
              </a:lnSpc>
              <a:buFont typeface="Wingdings" panose="05000000000000000000" pitchFamily="2" charset="2"/>
              <a:buChar char="§"/>
            </a:pPr>
            <a:r>
              <a:rPr lang="fr-FR" sz="750" b="1" dirty="0" err="1" smtClean="0">
                <a:latin typeface="Calisto MT" panose="02040603050505030304" pitchFamily="18" charset="0"/>
              </a:rPr>
              <a:t>Deputy</a:t>
            </a:r>
            <a:r>
              <a:rPr lang="fr-FR" sz="750" b="1" dirty="0" smtClean="0">
                <a:latin typeface="Calisto MT" panose="02040603050505030304" pitchFamily="18" charset="0"/>
              </a:rPr>
              <a:t> </a:t>
            </a:r>
            <a:r>
              <a:rPr lang="fr-FR" sz="750" b="1" dirty="0" err="1" smtClean="0">
                <a:latin typeface="Calisto MT" panose="02040603050505030304" pitchFamily="18" charset="0"/>
              </a:rPr>
              <a:t>Secretary</a:t>
            </a:r>
            <a:r>
              <a:rPr lang="fr-FR" sz="750" b="1" dirty="0" smtClean="0">
                <a:latin typeface="Calisto MT" panose="02040603050505030304" pitchFamily="18" charset="0"/>
              </a:rPr>
              <a:t> General : </a:t>
            </a:r>
            <a:r>
              <a:rPr lang="fr-FR" sz="750" dirty="0">
                <a:latin typeface="Calisto MT" panose="02040603050505030304" pitchFamily="18" charset="0"/>
              </a:rPr>
              <a:t>M. Philippe TAGNE NOUMBISSI, </a:t>
            </a:r>
            <a:r>
              <a:rPr lang="fr-FR" sz="750" dirty="0" err="1" smtClean="0">
                <a:latin typeface="Calisto MT" panose="02040603050505030304" pitchFamily="18" charset="0"/>
              </a:rPr>
              <a:t>Representative</a:t>
            </a:r>
            <a:r>
              <a:rPr lang="fr-FR" sz="750" dirty="0" smtClean="0">
                <a:latin typeface="Calisto MT" panose="02040603050505030304" pitchFamily="18" charset="0"/>
              </a:rPr>
              <a:t> of the </a:t>
            </a:r>
            <a:r>
              <a:rPr lang="fr-FR" sz="750" dirty="0" err="1" smtClean="0">
                <a:latin typeface="Calisto MT" panose="02040603050505030304" pitchFamily="18" charset="0"/>
              </a:rPr>
              <a:t>private</a:t>
            </a:r>
            <a:r>
              <a:rPr lang="fr-FR" sz="750" dirty="0" smtClean="0">
                <a:latin typeface="Calisto MT" panose="02040603050505030304" pitchFamily="18" charset="0"/>
              </a:rPr>
              <a:t> </a:t>
            </a:r>
            <a:r>
              <a:rPr lang="fr-FR" sz="750" dirty="0" err="1" smtClean="0">
                <a:latin typeface="Calisto MT" panose="02040603050505030304" pitchFamily="18" charset="0"/>
              </a:rPr>
              <a:t>sector</a:t>
            </a:r>
            <a:r>
              <a:rPr lang="fr-FR" sz="750" dirty="0" smtClean="0">
                <a:latin typeface="Calisto MT" panose="02040603050505030304" pitchFamily="18" charset="0"/>
              </a:rPr>
              <a:t> </a:t>
            </a:r>
            <a:r>
              <a:rPr lang="fr-FR" sz="750" dirty="0" err="1" smtClean="0">
                <a:latin typeface="Calisto MT" panose="02040603050505030304" pitchFamily="18" charset="0"/>
              </a:rPr>
              <a:t>platform</a:t>
            </a:r>
            <a:endParaRPr lang="fr-FR" sz="750" dirty="0">
              <a:latin typeface="Calisto MT" panose="02040603050505030304" pitchFamily="18" charset="0"/>
            </a:endParaRPr>
          </a:p>
          <a:p>
            <a:pPr marL="128588" indent="-128588">
              <a:lnSpc>
                <a:spcPct val="150000"/>
              </a:lnSpc>
              <a:buFont typeface="Wingdings" panose="05000000000000000000" pitchFamily="2" charset="2"/>
              <a:buChar char="§"/>
            </a:pPr>
            <a:r>
              <a:rPr lang="fr-FR" sz="750" b="1" dirty="0" err="1" smtClean="0">
                <a:latin typeface="Calisto MT" panose="02040603050505030304" pitchFamily="18" charset="0"/>
              </a:rPr>
              <a:t>Treasurer</a:t>
            </a:r>
            <a:r>
              <a:rPr lang="fr-FR" sz="750" b="1" dirty="0" smtClean="0">
                <a:latin typeface="Calisto MT" panose="02040603050505030304" pitchFamily="18" charset="0"/>
              </a:rPr>
              <a:t>, </a:t>
            </a:r>
            <a:r>
              <a:rPr lang="fr-FR" sz="750" b="1" dirty="0" err="1" smtClean="0">
                <a:latin typeface="Calisto MT" panose="02040603050505030304" pitchFamily="18" charset="0"/>
              </a:rPr>
              <a:t>Representative</a:t>
            </a:r>
            <a:r>
              <a:rPr lang="fr-FR" sz="750" b="1" dirty="0" smtClean="0">
                <a:latin typeface="Calisto MT" panose="02040603050505030304" pitchFamily="18" charset="0"/>
              </a:rPr>
              <a:t> of </a:t>
            </a:r>
            <a:r>
              <a:rPr lang="fr-FR" sz="750" b="1" dirty="0" err="1" smtClean="0">
                <a:latin typeface="Calisto MT" panose="02040603050505030304" pitchFamily="18" charset="0"/>
              </a:rPr>
              <a:t>legal</a:t>
            </a:r>
            <a:r>
              <a:rPr lang="fr-FR" sz="750" b="1" dirty="0" smtClean="0">
                <a:latin typeface="Calisto MT" panose="02040603050505030304" pitchFamily="18" charset="0"/>
              </a:rPr>
              <a:t> </a:t>
            </a:r>
            <a:r>
              <a:rPr lang="fr-FR" sz="750" b="1" dirty="0" err="1" smtClean="0">
                <a:latin typeface="Calisto MT" panose="02040603050505030304" pitchFamily="18" charset="0"/>
              </a:rPr>
              <a:t>professionals</a:t>
            </a:r>
            <a:r>
              <a:rPr lang="fr-FR" sz="750" dirty="0" smtClean="0">
                <a:latin typeface="Calisto MT" panose="02040603050505030304" pitchFamily="18" charset="0"/>
              </a:rPr>
              <a:t>: </a:t>
            </a:r>
            <a:r>
              <a:rPr lang="fr-FR" sz="750" dirty="0">
                <a:latin typeface="Calisto MT" panose="02040603050505030304" pitchFamily="18" charset="0"/>
              </a:rPr>
              <a:t>Mme Mary Concilia ANCHANG</a:t>
            </a:r>
          </a:p>
          <a:p>
            <a:pPr marL="128588" indent="-128588">
              <a:lnSpc>
                <a:spcPct val="150000"/>
              </a:lnSpc>
              <a:buFont typeface="Wingdings" panose="05000000000000000000" pitchFamily="2" charset="2"/>
              <a:buChar char="§"/>
            </a:pPr>
            <a:r>
              <a:rPr lang="fr-FR" sz="750" b="1" dirty="0" err="1" smtClean="0">
                <a:latin typeface="Calisto MT" panose="02040603050505030304" pitchFamily="18" charset="0"/>
              </a:rPr>
              <a:t>Deputy</a:t>
            </a:r>
            <a:r>
              <a:rPr lang="fr-FR" sz="750" b="1" dirty="0" smtClean="0">
                <a:latin typeface="Calisto MT" panose="02040603050505030304" pitchFamily="18" charset="0"/>
              </a:rPr>
              <a:t> </a:t>
            </a:r>
            <a:r>
              <a:rPr lang="fr-FR" sz="750" b="1" dirty="0" err="1" smtClean="0">
                <a:latin typeface="Calisto MT" panose="02040603050505030304" pitchFamily="18" charset="0"/>
              </a:rPr>
              <a:t>Treasurer</a:t>
            </a:r>
            <a:r>
              <a:rPr lang="fr-FR" sz="750" b="1" dirty="0" smtClean="0">
                <a:latin typeface="Calisto MT" panose="02040603050505030304" pitchFamily="18" charset="0"/>
              </a:rPr>
              <a:t>: </a:t>
            </a:r>
            <a:r>
              <a:rPr lang="fr-FR" sz="750" dirty="0">
                <a:latin typeface="Calisto MT" panose="02040603050505030304" pitchFamily="18" charset="0"/>
              </a:rPr>
              <a:t>M. </a:t>
            </a:r>
            <a:r>
              <a:rPr lang="fr-FR" sz="750" dirty="0" smtClean="0">
                <a:latin typeface="Calisto MT" panose="02040603050505030304" pitchFamily="18" charset="0"/>
              </a:rPr>
              <a:t>André-Franck </a:t>
            </a:r>
            <a:r>
              <a:rPr lang="fr-FR" sz="750" dirty="0">
                <a:latin typeface="Calisto MT" panose="02040603050505030304" pitchFamily="18" charset="0"/>
              </a:rPr>
              <a:t>AHOYO</a:t>
            </a:r>
          </a:p>
          <a:p>
            <a:pPr marL="128588" indent="-128588">
              <a:lnSpc>
                <a:spcPct val="150000"/>
              </a:lnSpc>
              <a:buFont typeface="Wingdings" panose="05000000000000000000" pitchFamily="2" charset="2"/>
              <a:buChar char="§"/>
            </a:pPr>
            <a:r>
              <a:rPr lang="fr-FR" sz="750" b="1" dirty="0" err="1" smtClean="0">
                <a:latin typeface="Calisto MT" panose="02040603050505030304" pitchFamily="18" charset="0"/>
              </a:rPr>
              <a:t>Representative</a:t>
            </a:r>
            <a:r>
              <a:rPr lang="fr-FR" sz="750" b="1" dirty="0" smtClean="0">
                <a:latin typeface="Calisto MT" panose="02040603050505030304" pitchFamily="18" charset="0"/>
              </a:rPr>
              <a:t> of the Central </a:t>
            </a:r>
            <a:r>
              <a:rPr lang="fr-FR" sz="750" b="1" dirty="0" err="1" smtClean="0">
                <a:latin typeface="Calisto MT" panose="02040603050505030304" pitchFamily="18" charset="0"/>
              </a:rPr>
              <a:t>Africa</a:t>
            </a:r>
            <a:r>
              <a:rPr lang="fr-FR" sz="750" b="1" dirty="0" smtClean="0">
                <a:latin typeface="Calisto MT" panose="02040603050505030304" pitchFamily="18" charset="0"/>
              </a:rPr>
              <a:t> </a:t>
            </a:r>
            <a:r>
              <a:rPr lang="fr-FR" sz="750" b="1" dirty="0" err="1" smtClean="0">
                <a:latin typeface="Calisto MT" panose="02040603050505030304" pitchFamily="18" charset="0"/>
              </a:rPr>
              <a:t>Sub-region</a:t>
            </a:r>
            <a:r>
              <a:rPr lang="fr-FR" sz="750" b="1" dirty="0" smtClean="0">
                <a:latin typeface="Calisto MT" panose="02040603050505030304" pitchFamily="18" charset="0"/>
              </a:rPr>
              <a:t> </a:t>
            </a:r>
            <a:r>
              <a:rPr lang="fr-FR" sz="750" b="1" dirty="0">
                <a:latin typeface="Calisto MT" panose="02040603050505030304" pitchFamily="18" charset="0"/>
              </a:rPr>
              <a:t>: </a:t>
            </a:r>
            <a:r>
              <a:rPr lang="fr-FR" sz="750" dirty="0">
                <a:latin typeface="Calisto MT" panose="02040603050505030304" pitchFamily="18" charset="0"/>
              </a:rPr>
              <a:t>Pr. Paul Gérard POUGOUE</a:t>
            </a:r>
          </a:p>
          <a:p>
            <a:pPr marL="128588" indent="-128588">
              <a:lnSpc>
                <a:spcPct val="150000"/>
              </a:lnSpc>
              <a:buFont typeface="Wingdings" panose="05000000000000000000" pitchFamily="2" charset="2"/>
              <a:buChar char="§"/>
            </a:pPr>
            <a:r>
              <a:rPr lang="fr-FR" sz="750" b="1" dirty="0" smtClean="0">
                <a:latin typeface="Calisto MT" panose="02040603050505030304" pitchFamily="18" charset="0"/>
              </a:rPr>
              <a:t>Assistants:  </a:t>
            </a:r>
            <a:r>
              <a:rPr lang="fr-FR" sz="750" dirty="0">
                <a:latin typeface="Calisto MT" panose="02040603050505030304" pitchFamily="18" charset="0"/>
              </a:rPr>
              <a:t>Me Aimé Césaire NTOYA MAKONKO ; Dr. Didier LOUKAKOU </a:t>
            </a:r>
          </a:p>
          <a:p>
            <a:pPr marL="128588" indent="-128588">
              <a:lnSpc>
                <a:spcPct val="150000"/>
              </a:lnSpc>
              <a:buFont typeface="Wingdings" panose="05000000000000000000" pitchFamily="2" charset="2"/>
              <a:buChar char="§"/>
            </a:pPr>
            <a:r>
              <a:rPr lang="fr-FR" sz="750" b="1" dirty="0" err="1" smtClean="0">
                <a:latin typeface="Calisto MT" panose="02040603050505030304" pitchFamily="18" charset="0"/>
              </a:rPr>
              <a:t>Representative</a:t>
            </a:r>
            <a:r>
              <a:rPr lang="fr-FR" sz="750" b="1" dirty="0" smtClean="0">
                <a:latin typeface="Calisto MT" panose="02040603050505030304" pitchFamily="18" charset="0"/>
              </a:rPr>
              <a:t> of </a:t>
            </a:r>
            <a:r>
              <a:rPr lang="fr-FR" sz="750" b="1" dirty="0" err="1" smtClean="0">
                <a:latin typeface="Calisto MT" panose="02040603050505030304" pitchFamily="18" charset="0"/>
              </a:rPr>
              <a:t>legal</a:t>
            </a:r>
            <a:r>
              <a:rPr lang="fr-FR" sz="750" b="1" dirty="0" smtClean="0">
                <a:latin typeface="Calisto MT" panose="02040603050505030304" pitchFamily="18" charset="0"/>
              </a:rPr>
              <a:t> </a:t>
            </a:r>
            <a:r>
              <a:rPr lang="fr-FR" sz="750" b="1" dirty="0" err="1" smtClean="0">
                <a:latin typeface="Calisto MT" panose="02040603050505030304" pitchFamily="18" charset="0"/>
              </a:rPr>
              <a:t>professionals</a:t>
            </a:r>
            <a:r>
              <a:rPr lang="fr-FR" sz="750" b="1" dirty="0" smtClean="0">
                <a:latin typeface="Calisto MT" panose="02040603050505030304" pitchFamily="18" charset="0"/>
              </a:rPr>
              <a:t> in charge of </a:t>
            </a:r>
            <a:r>
              <a:rPr lang="fr-FR" sz="750" b="1" dirty="0" err="1" smtClean="0">
                <a:latin typeface="Calisto MT" panose="02040603050505030304" pitchFamily="18" charset="0"/>
              </a:rPr>
              <a:t>cyberlaw</a:t>
            </a:r>
            <a:r>
              <a:rPr lang="fr-FR" sz="750" b="1" dirty="0" smtClean="0">
                <a:latin typeface="Calisto MT" panose="02040603050505030304" pitchFamily="18" charset="0"/>
              </a:rPr>
              <a:t> </a:t>
            </a:r>
            <a:r>
              <a:rPr lang="fr-FR" sz="750" b="1" dirty="0">
                <a:latin typeface="Calisto MT" panose="02040603050505030304" pitchFamily="18" charset="0"/>
              </a:rPr>
              <a:t>: </a:t>
            </a:r>
            <a:r>
              <a:rPr lang="fr-FR" sz="750" dirty="0">
                <a:latin typeface="Calisto MT" panose="02040603050505030304" pitchFamily="18" charset="0"/>
              </a:rPr>
              <a:t>Me Thierry PIETTE-COUDOL</a:t>
            </a:r>
          </a:p>
          <a:p>
            <a:pPr marL="128588" indent="-128588">
              <a:lnSpc>
                <a:spcPct val="150000"/>
              </a:lnSpc>
              <a:buFont typeface="Wingdings" panose="05000000000000000000" pitchFamily="2" charset="2"/>
              <a:buChar char="§"/>
            </a:pPr>
            <a:r>
              <a:rPr lang="fr-FR" sz="750" b="1" dirty="0" err="1" smtClean="0">
                <a:latin typeface="Calisto MT" panose="02040603050505030304" pitchFamily="18" charset="0"/>
              </a:rPr>
              <a:t>Representative</a:t>
            </a:r>
            <a:r>
              <a:rPr lang="fr-FR" sz="750" b="1" dirty="0" smtClean="0">
                <a:latin typeface="Calisto MT" panose="02040603050505030304" pitchFamily="18" charset="0"/>
              </a:rPr>
              <a:t> of the </a:t>
            </a:r>
            <a:r>
              <a:rPr lang="fr-FR" sz="750" b="1" dirty="0" err="1" smtClean="0">
                <a:latin typeface="Calisto MT" panose="02040603050505030304" pitchFamily="18" charset="0"/>
              </a:rPr>
              <a:t>Southern</a:t>
            </a:r>
            <a:r>
              <a:rPr lang="fr-FR" sz="750" b="1" dirty="0" smtClean="0">
                <a:latin typeface="Calisto MT" panose="02040603050505030304" pitchFamily="18" charset="0"/>
              </a:rPr>
              <a:t> </a:t>
            </a:r>
            <a:r>
              <a:rPr lang="fr-FR" sz="750" b="1" dirty="0" err="1" smtClean="0">
                <a:latin typeface="Calisto MT" panose="02040603050505030304" pitchFamily="18" charset="0"/>
              </a:rPr>
              <a:t>Africa</a:t>
            </a:r>
            <a:r>
              <a:rPr lang="fr-FR" sz="750" b="1" dirty="0" smtClean="0">
                <a:latin typeface="Calisto MT" panose="02040603050505030304" pitchFamily="18" charset="0"/>
              </a:rPr>
              <a:t> </a:t>
            </a:r>
            <a:r>
              <a:rPr lang="fr-FR" sz="750" b="1" dirty="0" err="1" smtClean="0">
                <a:latin typeface="Calisto MT" panose="02040603050505030304" pitchFamily="18" charset="0"/>
              </a:rPr>
              <a:t>sub-region</a:t>
            </a:r>
            <a:r>
              <a:rPr lang="fr-FR" sz="750" b="1" dirty="0" smtClean="0">
                <a:latin typeface="Calisto MT" panose="02040603050505030304" pitchFamily="18" charset="0"/>
              </a:rPr>
              <a:t> </a:t>
            </a:r>
            <a:r>
              <a:rPr lang="fr-FR" sz="750" b="1" dirty="0">
                <a:latin typeface="Calisto MT" panose="02040603050505030304" pitchFamily="18" charset="0"/>
              </a:rPr>
              <a:t>: </a:t>
            </a:r>
            <a:r>
              <a:rPr lang="fr-FR" sz="750" dirty="0">
                <a:latin typeface="Calisto MT" panose="02040603050505030304" pitchFamily="18" charset="0"/>
              </a:rPr>
              <a:t>Pr. Salvatore MANCUSO</a:t>
            </a:r>
          </a:p>
          <a:p>
            <a:pPr marL="128588" indent="-128588">
              <a:lnSpc>
                <a:spcPct val="150000"/>
              </a:lnSpc>
              <a:buFont typeface="Wingdings" panose="05000000000000000000" pitchFamily="2" charset="2"/>
              <a:buChar char="§"/>
            </a:pPr>
            <a:r>
              <a:rPr lang="fr-FR" sz="750" b="1" dirty="0" err="1">
                <a:solidFill>
                  <a:prstClr val="black"/>
                </a:solidFill>
                <a:latin typeface="Calisto MT" panose="02040603050505030304" pitchFamily="18" charset="0"/>
              </a:rPr>
              <a:t>Representative</a:t>
            </a:r>
            <a:r>
              <a:rPr lang="fr-FR" sz="750" b="1" dirty="0">
                <a:solidFill>
                  <a:prstClr val="black"/>
                </a:solidFill>
                <a:latin typeface="Calisto MT" panose="02040603050505030304" pitchFamily="18" charset="0"/>
              </a:rPr>
              <a:t> of the </a:t>
            </a:r>
            <a:r>
              <a:rPr lang="fr-FR" sz="750" b="1" dirty="0" smtClean="0">
                <a:solidFill>
                  <a:prstClr val="black"/>
                </a:solidFill>
                <a:latin typeface="Calisto MT" panose="02040603050505030304" pitchFamily="18" charset="0"/>
              </a:rPr>
              <a:t>West </a:t>
            </a:r>
            <a:r>
              <a:rPr lang="fr-FR" sz="750" b="1" dirty="0" err="1">
                <a:solidFill>
                  <a:prstClr val="black"/>
                </a:solidFill>
                <a:latin typeface="Calisto MT" panose="02040603050505030304" pitchFamily="18" charset="0"/>
              </a:rPr>
              <a:t>Africa</a:t>
            </a:r>
            <a:r>
              <a:rPr lang="fr-FR" sz="750" b="1" dirty="0">
                <a:solidFill>
                  <a:prstClr val="black"/>
                </a:solidFill>
                <a:latin typeface="Calisto MT" panose="02040603050505030304" pitchFamily="18" charset="0"/>
              </a:rPr>
              <a:t> </a:t>
            </a:r>
            <a:r>
              <a:rPr lang="fr-FR" sz="750" b="1" dirty="0" err="1">
                <a:solidFill>
                  <a:prstClr val="black"/>
                </a:solidFill>
                <a:latin typeface="Calisto MT" panose="02040603050505030304" pitchFamily="18" charset="0"/>
              </a:rPr>
              <a:t>sub-region</a:t>
            </a:r>
            <a:r>
              <a:rPr lang="fr-FR" sz="750" b="1" dirty="0">
                <a:solidFill>
                  <a:prstClr val="black"/>
                </a:solidFill>
                <a:latin typeface="Calisto MT" panose="02040603050505030304" pitchFamily="18" charset="0"/>
              </a:rPr>
              <a:t> </a:t>
            </a:r>
            <a:r>
              <a:rPr lang="fr-FR" sz="750" b="1" dirty="0" smtClean="0">
                <a:latin typeface="Calisto MT" panose="02040603050505030304" pitchFamily="18" charset="0"/>
              </a:rPr>
              <a:t>: </a:t>
            </a:r>
            <a:r>
              <a:rPr lang="fr-FR" sz="750" dirty="0">
                <a:latin typeface="Calisto MT" panose="02040603050505030304" pitchFamily="18" charset="0"/>
              </a:rPr>
              <a:t>Pr. MOUSSA SAMB</a:t>
            </a:r>
          </a:p>
          <a:p>
            <a:pPr marL="128588" indent="-128588">
              <a:lnSpc>
                <a:spcPct val="150000"/>
              </a:lnSpc>
              <a:buFont typeface="Wingdings" panose="05000000000000000000" pitchFamily="2" charset="2"/>
              <a:buChar char="§"/>
            </a:pPr>
            <a:r>
              <a:rPr lang="fr-FR" sz="750" b="1" dirty="0" err="1">
                <a:solidFill>
                  <a:prstClr val="black"/>
                </a:solidFill>
                <a:latin typeface="Calisto MT" panose="02040603050505030304" pitchFamily="18" charset="0"/>
              </a:rPr>
              <a:t>Representative</a:t>
            </a:r>
            <a:r>
              <a:rPr lang="fr-FR" sz="750" b="1" dirty="0">
                <a:solidFill>
                  <a:prstClr val="black"/>
                </a:solidFill>
                <a:latin typeface="Calisto MT" panose="02040603050505030304" pitchFamily="18" charset="0"/>
              </a:rPr>
              <a:t> of the </a:t>
            </a:r>
            <a:r>
              <a:rPr lang="fr-FR" sz="750" b="1" dirty="0" err="1" smtClean="0">
                <a:solidFill>
                  <a:prstClr val="black"/>
                </a:solidFill>
                <a:latin typeface="Calisto MT" panose="02040603050505030304" pitchFamily="18" charset="0"/>
              </a:rPr>
              <a:t>Judiciary</a:t>
            </a:r>
            <a:r>
              <a:rPr lang="fr-FR" sz="750" b="1" dirty="0" smtClean="0">
                <a:solidFill>
                  <a:prstClr val="black"/>
                </a:solidFill>
                <a:latin typeface="Calisto MT" panose="02040603050505030304" pitchFamily="18" charset="0"/>
              </a:rPr>
              <a:t> in charge of the mobilisation of  OHADA National Commissions and OHADA institutions </a:t>
            </a:r>
            <a:r>
              <a:rPr lang="fr-FR" sz="750" b="1" dirty="0" smtClean="0">
                <a:latin typeface="Calisto MT" panose="02040603050505030304" pitchFamily="18" charset="0"/>
              </a:rPr>
              <a:t>: </a:t>
            </a:r>
            <a:r>
              <a:rPr lang="fr-FR" sz="750" dirty="0" smtClean="0">
                <a:latin typeface="Calisto MT" panose="02040603050505030304" pitchFamily="18" charset="0"/>
              </a:rPr>
              <a:t> </a:t>
            </a:r>
            <a:r>
              <a:rPr lang="fr-FR" sz="750" dirty="0">
                <a:latin typeface="Calisto MT" panose="02040603050505030304" pitchFamily="18" charset="0"/>
              </a:rPr>
              <a:t>M. </a:t>
            </a:r>
            <a:r>
              <a:rPr lang="fr-FR" sz="750" dirty="0" err="1">
                <a:latin typeface="Calisto MT" panose="02040603050505030304" pitchFamily="18" charset="0"/>
              </a:rPr>
              <a:t>Miarom</a:t>
            </a:r>
            <a:r>
              <a:rPr lang="fr-FR" sz="750" dirty="0">
                <a:latin typeface="Calisto MT" panose="02040603050505030304" pitchFamily="18" charset="0"/>
              </a:rPr>
              <a:t> BEGOTO </a:t>
            </a:r>
          </a:p>
        </p:txBody>
      </p:sp>
      <p:cxnSp>
        <p:nvCxnSpPr>
          <p:cNvPr id="22" name="Connecteur droit avec flèche 21"/>
          <p:cNvCxnSpPr>
            <a:stCxn id="12" idx="3"/>
            <a:endCxn id="12" idx="3"/>
          </p:cNvCxnSpPr>
          <p:nvPr/>
        </p:nvCxnSpPr>
        <p:spPr>
          <a:xfrm>
            <a:off x="5830193" y="4389604"/>
            <a:ext cx="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8" name="Connecteur droit avec flèche 27"/>
          <p:cNvCxnSpPr/>
          <p:nvPr/>
        </p:nvCxnSpPr>
        <p:spPr>
          <a:xfrm>
            <a:off x="5830192" y="1899800"/>
            <a:ext cx="361988" cy="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34" name="Connecteur droit avec flèche 33"/>
          <p:cNvCxnSpPr/>
          <p:nvPr/>
        </p:nvCxnSpPr>
        <p:spPr>
          <a:xfrm>
            <a:off x="2790891" y="1899800"/>
            <a:ext cx="296489" cy="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36" name="Connecteur droit avec flèche 35"/>
          <p:cNvCxnSpPr/>
          <p:nvPr/>
        </p:nvCxnSpPr>
        <p:spPr>
          <a:xfrm>
            <a:off x="4490337" y="1472185"/>
            <a:ext cx="5900" cy="173132"/>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
        <p:nvSpPr>
          <p:cNvPr id="35" name="Rectangle à coins arrondis 34"/>
          <p:cNvSpPr/>
          <p:nvPr/>
        </p:nvSpPr>
        <p:spPr>
          <a:xfrm>
            <a:off x="2281724" y="889227"/>
            <a:ext cx="4295954" cy="580528"/>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fr-FR" sz="1050" b="1" dirty="0" smtClean="0">
                <a:latin typeface="Calisto MT" panose="02040603050505030304" pitchFamily="18" charset="0"/>
              </a:rPr>
              <a:t>GENERAL ASSEMBLY</a:t>
            </a:r>
            <a:endParaRPr lang="fr-FR" sz="1050" b="1" dirty="0">
              <a:latin typeface="Calisto MT" panose="02040603050505030304" pitchFamily="18" charset="0"/>
            </a:endParaRPr>
          </a:p>
        </p:txBody>
      </p:sp>
      <p:cxnSp>
        <p:nvCxnSpPr>
          <p:cNvPr id="40" name="Connecteur droit avec flèche 39"/>
          <p:cNvCxnSpPr/>
          <p:nvPr/>
        </p:nvCxnSpPr>
        <p:spPr>
          <a:xfrm>
            <a:off x="4458992" y="3935572"/>
            <a:ext cx="0" cy="335624"/>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49" name="Connecteur droit avec flèche 48"/>
          <p:cNvCxnSpPr>
            <a:endCxn id="13" idx="1"/>
          </p:cNvCxnSpPr>
          <p:nvPr/>
        </p:nvCxnSpPr>
        <p:spPr>
          <a:xfrm>
            <a:off x="2667952" y="4788421"/>
            <a:ext cx="942203" cy="71615"/>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52" name="Connecteur droit avec flèche 51"/>
          <p:cNvCxnSpPr/>
          <p:nvPr/>
        </p:nvCxnSpPr>
        <p:spPr>
          <a:xfrm flipV="1">
            <a:off x="2642269" y="4860036"/>
            <a:ext cx="942203" cy="473159"/>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54" name="Connecteur droit avec flèche 53"/>
          <p:cNvCxnSpPr>
            <a:endCxn id="3" idx="3"/>
          </p:cNvCxnSpPr>
          <p:nvPr/>
        </p:nvCxnSpPr>
        <p:spPr>
          <a:xfrm>
            <a:off x="5382883" y="4860036"/>
            <a:ext cx="809297" cy="1"/>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65" name="Connecteur droit avec flèche 64"/>
          <p:cNvCxnSpPr>
            <a:endCxn id="5" idx="0"/>
          </p:cNvCxnSpPr>
          <p:nvPr/>
        </p:nvCxnSpPr>
        <p:spPr>
          <a:xfrm>
            <a:off x="4477116" y="5031916"/>
            <a:ext cx="10754" cy="237746"/>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
        <p:nvSpPr>
          <p:cNvPr id="23" name="Titre 1"/>
          <p:cNvSpPr>
            <a:spLocks noGrp="1"/>
          </p:cNvSpPr>
          <p:nvPr>
            <p:ph type="title"/>
          </p:nvPr>
        </p:nvSpPr>
        <p:spPr>
          <a:xfrm>
            <a:off x="409266" y="173561"/>
            <a:ext cx="8215870" cy="641984"/>
          </a:xfrm>
        </p:spPr>
        <p:txBody>
          <a:bodyPr>
            <a:normAutofit fontScale="90000"/>
          </a:bodyPr>
          <a:lstStyle/>
          <a:p>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sto MT" panose="02040603050505030304" pitchFamily="18" charset="0"/>
              </a:rPr>
              <a:t>ORGANIGRAM</a:t>
            </a:r>
            <a:endPar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sto MT" panose="02040603050505030304" pitchFamily="18" charset="0"/>
            </a:endParaRPr>
          </a:p>
        </p:txBody>
      </p:sp>
      <p:pic>
        <p:nvPicPr>
          <p:cNvPr id="24" name="Image 1" descr="drapeaux 2"/>
          <p:cNvPicPr>
            <a:picLocks noChangeAspect="1" noChangeArrowheads="1"/>
          </p:cNvPicPr>
          <p:nvPr/>
        </p:nvPicPr>
        <p:blipFill>
          <a:blip r:embed="rId2">
            <a:lum bright="6000" contrast="-24000"/>
            <a:extLst>
              <a:ext uri="{28A0092B-C50C-407E-A947-70E740481C1C}">
                <a14:useLocalDpi xmlns:a14="http://schemas.microsoft.com/office/drawing/2010/main" val="0"/>
              </a:ext>
            </a:extLst>
          </a:blip>
          <a:srcRect l="523" t="13683" r="427" b="9673"/>
          <a:stretch>
            <a:fillRect/>
          </a:stretch>
        </p:blipFill>
        <p:spPr bwMode="auto">
          <a:xfrm flipV="1">
            <a:off x="0" y="6250163"/>
            <a:ext cx="9144000" cy="4912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213565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u numéro de diapositive 5"/>
          <p:cNvSpPr>
            <a:spLocks noGrp="1"/>
          </p:cNvSpPr>
          <p:nvPr>
            <p:ph type="sldNum" sz="quarter" idx="12"/>
          </p:nvPr>
        </p:nvSpPr>
        <p:spPr/>
        <p:txBody>
          <a:bodyPr>
            <a:normAutofit/>
          </a:bodyPr>
          <a:lstStyle/>
          <a:p>
            <a:fld id="{2E58222E-7229-4D8F-B4BA-0032E7417FF6}" type="slidenum">
              <a:rPr lang="fr-FR" smtClean="0"/>
              <a:pPr/>
              <a:t>11</a:t>
            </a:fld>
            <a:endParaRPr lang="fr-FR"/>
          </a:p>
        </p:txBody>
      </p:sp>
      <p:sp>
        <p:nvSpPr>
          <p:cNvPr id="2" name="Titre 1"/>
          <p:cNvSpPr>
            <a:spLocks noGrp="1"/>
          </p:cNvSpPr>
          <p:nvPr>
            <p:ph type="title"/>
          </p:nvPr>
        </p:nvSpPr>
        <p:spPr/>
        <p:txBody>
          <a:bodyPr>
            <a:noAutofit/>
          </a:bodyPr>
          <a:lstStyle/>
          <a:p>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sto MT" panose="02040603050505030304" pitchFamily="18" charset="0"/>
              </a:rPr>
              <a:t>TERRITORY COVERED: </a:t>
            </a:r>
            <a:b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sto MT" panose="02040603050505030304" pitchFamily="18" charset="0"/>
              </a:rPr>
            </a:br>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sto MT" panose="02040603050505030304" pitchFamily="18" charset="0"/>
              </a:rPr>
              <a:t>THE OHADA ZONE</a:t>
            </a:r>
            <a:endPar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sto MT" panose="02040603050505030304" pitchFamily="18" charset="0"/>
            </a:endParaRPr>
          </a:p>
        </p:txBody>
      </p:sp>
      <p:sp>
        <p:nvSpPr>
          <p:cNvPr id="4" name="Rectangle 3"/>
          <p:cNvSpPr/>
          <p:nvPr/>
        </p:nvSpPr>
        <p:spPr>
          <a:xfrm>
            <a:off x="915431" y="2636912"/>
            <a:ext cx="7344816" cy="584775"/>
          </a:xfrm>
          <a:prstGeom prst="rect">
            <a:avLst/>
          </a:prstGeom>
        </p:spPr>
        <p:txBody>
          <a:bodyPr wrap="square">
            <a:spAutoFit/>
          </a:bodyPr>
          <a:lstStyle/>
          <a:p>
            <a:pPr algn="just"/>
            <a:r>
              <a:rPr lang="fr-FR" sz="1600" dirty="0" smtClean="0">
                <a:latin typeface="Calisto MT" panose="02040603050505030304" pitchFamily="18" charset="0"/>
              </a:rPr>
              <a:t>OAPA </a:t>
            </a:r>
            <a:r>
              <a:rPr lang="fr-FR" sz="1600" dirty="0" err="1" smtClean="0">
                <a:latin typeface="Calisto MT" panose="02040603050505030304" pitchFamily="18" charset="0"/>
              </a:rPr>
              <a:t>shall</a:t>
            </a:r>
            <a:r>
              <a:rPr lang="fr-FR" sz="1600" dirty="0" smtClean="0">
                <a:latin typeface="Calisto MT" panose="02040603050505030304" pitchFamily="18" charset="0"/>
              </a:rPr>
              <a:t> carry out </a:t>
            </a:r>
            <a:r>
              <a:rPr lang="fr-FR" sz="1600" dirty="0" err="1" smtClean="0">
                <a:latin typeface="Calisto MT" panose="02040603050505030304" pitchFamily="18" charset="0"/>
              </a:rPr>
              <a:t>its</a:t>
            </a:r>
            <a:r>
              <a:rPr lang="fr-FR" sz="1600" dirty="0" smtClean="0">
                <a:latin typeface="Calisto MT" panose="02040603050505030304" pitchFamily="18" charset="0"/>
              </a:rPr>
              <a:t> </a:t>
            </a:r>
            <a:r>
              <a:rPr lang="fr-FR" sz="1600" dirty="0" err="1" smtClean="0">
                <a:latin typeface="Calisto MT" panose="02040603050505030304" pitchFamily="18" charset="0"/>
              </a:rPr>
              <a:t>activities</a:t>
            </a:r>
            <a:r>
              <a:rPr lang="fr-FR" sz="1600" dirty="0" smtClean="0">
                <a:latin typeface="Calisto MT" panose="02040603050505030304" pitchFamily="18" charset="0"/>
              </a:rPr>
              <a:t> in all OHADA </a:t>
            </a:r>
            <a:r>
              <a:rPr lang="fr-FR" sz="1600" dirty="0" err="1" smtClean="0">
                <a:latin typeface="Calisto MT" panose="02040603050505030304" pitchFamily="18" charset="0"/>
              </a:rPr>
              <a:t>Member</a:t>
            </a:r>
            <a:r>
              <a:rPr lang="fr-FR" sz="1600" dirty="0" smtClean="0">
                <a:latin typeface="Calisto MT" panose="02040603050505030304" pitchFamily="18" charset="0"/>
              </a:rPr>
              <a:t> States :</a:t>
            </a:r>
            <a:endParaRPr lang="fr-FR" sz="1600" dirty="0">
              <a:latin typeface="Calisto MT" panose="02040603050505030304" pitchFamily="18" charset="0"/>
            </a:endParaRPr>
          </a:p>
          <a:p>
            <a:pPr algn="just"/>
            <a:r>
              <a:rPr lang="fr-FR" sz="1600" dirty="0">
                <a:latin typeface="Calisto MT" panose="02040603050505030304" pitchFamily="18" charset="0"/>
              </a:rPr>
              <a:t> </a:t>
            </a:r>
          </a:p>
        </p:txBody>
      </p:sp>
      <p:sp>
        <p:nvSpPr>
          <p:cNvPr id="7" name="ZoneTexte 6"/>
          <p:cNvSpPr txBox="1"/>
          <p:nvPr/>
        </p:nvSpPr>
        <p:spPr>
          <a:xfrm>
            <a:off x="395538" y="3221687"/>
            <a:ext cx="3888430" cy="2092881"/>
          </a:xfrm>
          <a:prstGeom prst="rect">
            <a:avLst/>
          </a:prstGeom>
          <a:noFill/>
        </p:spPr>
        <p:txBody>
          <a:bodyPr wrap="square" rtlCol="0">
            <a:spAutoFit/>
          </a:bodyPr>
          <a:lstStyle/>
          <a:p>
            <a:pPr marL="285750" indent="-285750" algn="just">
              <a:buFont typeface="Wingdings" panose="05000000000000000000" pitchFamily="2" charset="2"/>
              <a:buChar char="q"/>
            </a:pPr>
            <a:r>
              <a:rPr lang="fr-FR" sz="1600" b="1" dirty="0">
                <a:latin typeface="Calisto MT" panose="02040603050505030304" pitchFamily="18" charset="0"/>
              </a:rPr>
              <a:t>Benin			</a:t>
            </a:r>
          </a:p>
          <a:p>
            <a:pPr marL="285750" indent="-285750" algn="just">
              <a:buFont typeface="Wingdings" panose="05000000000000000000" pitchFamily="2" charset="2"/>
              <a:buChar char="q"/>
            </a:pPr>
            <a:r>
              <a:rPr lang="fr-FR" sz="1600" b="1" dirty="0" err="1" smtClean="0">
                <a:latin typeface="Calisto MT" panose="02040603050505030304" pitchFamily="18" charset="0"/>
              </a:rPr>
              <a:t>Guinea</a:t>
            </a:r>
            <a:r>
              <a:rPr lang="fr-FR" sz="1600" b="1" dirty="0">
                <a:latin typeface="Calisto MT" panose="02040603050505030304" pitchFamily="18" charset="0"/>
              </a:rPr>
              <a:t>			</a:t>
            </a:r>
          </a:p>
          <a:p>
            <a:pPr marL="285750" indent="-285750" algn="just">
              <a:buFont typeface="Wingdings" panose="05000000000000000000" pitchFamily="2" charset="2"/>
              <a:buChar char="q"/>
            </a:pPr>
            <a:r>
              <a:rPr lang="fr-FR" sz="1600" b="1" dirty="0" err="1" smtClean="0">
                <a:latin typeface="Calisto MT" panose="02040603050505030304" pitchFamily="18" charset="0"/>
              </a:rPr>
              <a:t>Guinea</a:t>
            </a:r>
            <a:r>
              <a:rPr lang="fr-FR" sz="1600" b="1" dirty="0" smtClean="0">
                <a:latin typeface="Calisto MT" panose="02040603050505030304" pitchFamily="18" charset="0"/>
              </a:rPr>
              <a:t> Equatorial</a:t>
            </a:r>
            <a:r>
              <a:rPr lang="fr-FR" sz="1600" b="1" dirty="0">
                <a:latin typeface="Calisto MT" panose="02040603050505030304" pitchFamily="18" charset="0"/>
              </a:rPr>
              <a:t>		 </a:t>
            </a:r>
          </a:p>
          <a:p>
            <a:pPr marL="285750" indent="-285750" algn="just">
              <a:buFont typeface="Wingdings" panose="05000000000000000000" pitchFamily="2" charset="2"/>
              <a:buChar char="q"/>
            </a:pPr>
            <a:r>
              <a:rPr lang="fr-FR" sz="1600" b="1" dirty="0" smtClean="0">
                <a:latin typeface="Calisto MT" panose="02040603050505030304" pitchFamily="18" charset="0"/>
              </a:rPr>
              <a:t>Mali</a:t>
            </a:r>
            <a:r>
              <a:rPr lang="fr-FR" sz="1600" b="1" dirty="0">
                <a:latin typeface="Calisto MT" panose="02040603050505030304" pitchFamily="18" charset="0"/>
              </a:rPr>
              <a:t>	                     </a:t>
            </a:r>
            <a:endParaRPr lang="fr-FR" sz="1600" b="1" dirty="0" smtClean="0">
              <a:latin typeface="Calisto MT" panose="02040603050505030304" pitchFamily="18" charset="0"/>
            </a:endParaRPr>
          </a:p>
          <a:p>
            <a:pPr marL="285750" indent="-285750" algn="just">
              <a:buFont typeface="Wingdings" panose="05000000000000000000" pitchFamily="2" charset="2"/>
              <a:buChar char="q"/>
            </a:pPr>
            <a:r>
              <a:rPr lang="fr-FR" sz="1600" b="1" dirty="0" err="1" smtClean="0">
                <a:latin typeface="Calisto MT" panose="02040603050505030304" pitchFamily="18" charset="0"/>
              </a:rPr>
              <a:t>Cameroon</a:t>
            </a:r>
            <a:r>
              <a:rPr lang="fr-FR" sz="1600" b="1" dirty="0">
                <a:latin typeface="Calisto MT" panose="02040603050505030304" pitchFamily="18" charset="0"/>
              </a:rPr>
              <a:t>			 </a:t>
            </a:r>
          </a:p>
          <a:p>
            <a:pPr marL="285750" indent="-285750" algn="just">
              <a:buFont typeface="Wingdings" panose="05000000000000000000" pitchFamily="2" charset="2"/>
              <a:buChar char="q"/>
            </a:pPr>
            <a:r>
              <a:rPr lang="fr-FR" sz="1600" b="1" dirty="0" smtClean="0">
                <a:latin typeface="Calisto MT" panose="02040603050505030304" pitchFamily="18" charset="0"/>
              </a:rPr>
              <a:t>Côte </a:t>
            </a:r>
            <a:r>
              <a:rPr lang="fr-FR" sz="1600" b="1" dirty="0">
                <a:latin typeface="Calisto MT" panose="02040603050505030304" pitchFamily="18" charset="0"/>
              </a:rPr>
              <a:t>d’Ivoire</a:t>
            </a:r>
          </a:p>
          <a:p>
            <a:pPr marL="285750" indent="-285750" algn="just">
              <a:buFont typeface="Wingdings" panose="05000000000000000000" pitchFamily="2" charset="2"/>
              <a:buChar char="q"/>
            </a:pPr>
            <a:r>
              <a:rPr lang="fr-FR" sz="1600" b="1" dirty="0">
                <a:latin typeface="Calisto MT" panose="02040603050505030304" pitchFamily="18" charset="0"/>
              </a:rPr>
              <a:t>C</a:t>
            </a:r>
            <a:r>
              <a:rPr lang="fr-FR" sz="1600" b="1" dirty="0" smtClean="0">
                <a:latin typeface="Calisto MT" panose="02040603050505030304" pitchFamily="18" charset="0"/>
              </a:rPr>
              <a:t>had</a:t>
            </a:r>
            <a:endParaRPr lang="fr-FR" sz="1600" b="1" dirty="0">
              <a:latin typeface="Calisto MT" panose="02040603050505030304" pitchFamily="18" charset="0"/>
            </a:endParaRPr>
          </a:p>
          <a:p>
            <a:endParaRPr lang="fr-FR" dirty="0"/>
          </a:p>
        </p:txBody>
      </p:sp>
      <p:sp>
        <p:nvSpPr>
          <p:cNvPr id="10" name="Rectangle 9"/>
          <p:cNvSpPr/>
          <p:nvPr/>
        </p:nvSpPr>
        <p:spPr>
          <a:xfrm>
            <a:off x="5076056" y="3206688"/>
            <a:ext cx="4572000" cy="2800767"/>
          </a:xfrm>
          <a:prstGeom prst="rect">
            <a:avLst/>
          </a:prstGeom>
        </p:spPr>
        <p:txBody>
          <a:bodyPr>
            <a:spAutoFit/>
          </a:bodyPr>
          <a:lstStyle/>
          <a:p>
            <a:pPr marL="285750" indent="-285750">
              <a:buFont typeface="Wingdings" panose="05000000000000000000" pitchFamily="2" charset="2"/>
              <a:buChar char="q"/>
            </a:pPr>
            <a:r>
              <a:rPr lang="fr-FR" sz="1600" b="1" dirty="0">
                <a:latin typeface="Calisto MT" panose="02040603050505030304" pitchFamily="18" charset="0"/>
              </a:rPr>
              <a:t>Gabon</a:t>
            </a:r>
          </a:p>
          <a:p>
            <a:pPr marL="285750" indent="-285750">
              <a:buFont typeface="Wingdings" panose="05000000000000000000" pitchFamily="2" charset="2"/>
              <a:buChar char="q"/>
            </a:pPr>
            <a:r>
              <a:rPr lang="fr-FR" sz="1600" b="1" dirty="0" err="1" smtClean="0">
                <a:latin typeface="Calisto MT" panose="02040603050505030304" pitchFamily="18" charset="0"/>
              </a:rPr>
              <a:t>Guinea</a:t>
            </a:r>
            <a:r>
              <a:rPr lang="fr-FR" sz="1600" b="1" dirty="0" smtClean="0">
                <a:latin typeface="Calisto MT" panose="02040603050505030304" pitchFamily="18" charset="0"/>
              </a:rPr>
              <a:t> Bissau</a:t>
            </a:r>
            <a:endParaRPr lang="fr-FR" sz="1600" b="1" dirty="0">
              <a:latin typeface="Calisto MT" panose="02040603050505030304" pitchFamily="18" charset="0"/>
            </a:endParaRPr>
          </a:p>
          <a:p>
            <a:pPr marL="285750" indent="-285750">
              <a:buFont typeface="Wingdings" panose="05000000000000000000" pitchFamily="2" charset="2"/>
              <a:buChar char="q"/>
            </a:pPr>
            <a:r>
              <a:rPr lang="fr-FR" sz="1600" b="1" dirty="0">
                <a:latin typeface="Calisto MT" panose="02040603050505030304" pitchFamily="18" charset="0"/>
              </a:rPr>
              <a:t>Niger</a:t>
            </a:r>
          </a:p>
          <a:p>
            <a:pPr marL="285750" indent="-285750">
              <a:buFont typeface="Wingdings" panose="05000000000000000000" pitchFamily="2" charset="2"/>
              <a:buChar char="q"/>
            </a:pPr>
            <a:r>
              <a:rPr lang="fr-FR" sz="1600" b="1" dirty="0" err="1" smtClean="0">
                <a:latin typeface="Calisto MT" panose="02040603050505030304" pitchFamily="18" charset="0"/>
              </a:rPr>
              <a:t>Senegal</a:t>
            </a:r>
            <a:endParaRPr lang="fr-FR" sz="1600" b="1" dirty="0">
              <a:latin typeface="Calisto MT" panose="02040603050505030304" pitchFamily="18" charset="0"/>
            </a:endParaRPr>
          </a:p>
          <a:p>
            <a:pPr marL="285750" indent="-285750">
              <a:buFont typeface="Wingdings" panose="05000000000000000000" pitchFamily="2" charset="2"/>
              <a:buChar char="q"/>
            </a:pPr>
            <a:r>
              <a:rPr lang="fr-FR" sz="1600" b="1" dirty="0">
                <a:latin typeface="Calisto MT" panose="02040603050505030304" pitchFamily="18" charset="0"/>
              </a:rPr>
              <a:t>Togo</a:t>
            </a:r>
          </a:p>
          <a:p>
            <a:pPr marL="285750" indent="-285750">
              <a:buFont typeface="Wingdings" panose="05000000000000000000" pitchFamily="2" charset="2"/>
              <a:buChar char="q"/>
            </a:pPr>
            <a:r>
              <a:rPr lang="fr-FR" sz="1600" b="1" dirty="0">
                <a:latin typeface="Calisto MT" panose="02040603050505030304" pitchFamily="18" charset="0"/>
              </a:rPr>
              <a:t>Burkina Faso</a:t>
            </a:r>
          </a:p>
          <a:p>
            <a:pPr marL="285750" indent="-285750">
              <a:buFont typeface="Wingdings" panose="05000000000000000000" pitchFamily="2" charset="2"/>
              <a:buChar char="q"/>
            </a:pPr>
            <a:r>
              <a:rPr lang="fr-FR" sz="1600" b="1" dirty="0" smtClean="0">
                <a:latin typeface="Calisto MT" panose="02040603050505030304" pitchFamily="18" charset="0"/>
              </a:rPr>
              <a:t>Central </a:t>
            </a:r>
            <a:r>
              <a:rPr lang="fr-FR" sz="1600" b="1" dirty="0" err="1" smtClean="0">
                <a:latin typeface="Calisto MT" panose="02040603050505030304" pitchFamily="18" charset="0"/>
              </a:rPr>
              <a:t>African</a:t>
            </a:r>
            <a:r>
              <a:rPr lang="fr-FR" sz="1600" b="1" dirty="0" smtClean="0">
                <a:latin typeface="Calisto MT" panose="02040603050505030304" pitchFamily="18" charset="0"/>
              </a:rPr>
              <a:t> </a:t>
            </a:r>
            <a:r>
              <a:rPr lang="fr-FR" sz="1600" b="1" dirty="0" err="1">
                <a:latin typeface="Calisto MT" panose="02040603050505030304" pitchFamily="18" charset="0"/>
              </a:rPr>
              <a:t>R</a:t>
            </a:r>
            <a:r>
              <a:rPr lang="fr-FR" sz="1600" b="1" dirty="0" err="1" smtClean="0">
                <a:latin typeface="Calisto MT" panose="02040603050505030304" pitchFamily="18" charset="0"/>
              </a:rPr>
              <a:t>epublic</a:t>
            </a:r>
            <a:endParaRPr lang="fr-FR" sz="1600" b="1" dirty="0">
              <a:latin typeface="Calisto MT" panose="02040603050505030304" pitchFamily="18" charset="0"/>
            </a:endParaRPr>
          </a:p>
          <a:p>
            <a:pPr marL="285750" indent="-285750">
              <a:buFont typeface="Wingdings" panose="05000000000000000000" pitchFamily="2" charset="2"/>
              <a:buChar char="q"/>
            </a:pPr>
            <a:r>
              <a:rPr lang="fr-FR" sz="1600" b="1" dirty="0">
                <a:latin typeface="Calisto MT" panose="02040603050505030304" pitchFamily="18" charset="0"/>
              </a:rPr>
              <a:t>Congo</a:t>
            </a:r>
          </a:p>
          <a:p>
            <a:pPr marL="285750" indent="-285750">
              <a:buFont typeface="Wingdings" panose="05000000000000000000" pitchFamily="2" charset="2"/>
              <a:buChar char="q"/>
            </a:pPr>
            <a:r>
              <a:rPr lang="fr-FR" sz="1600" b="1" dirty="0" smtClean="0">
                <a:latin typeface="Calisto MT" panose="02040603050505030304" pitchFamily="18" charset="0"/>
              </a:rPr>
              <a:t>Comores </a:t>
            </a:r>
            <a:r>
              <a:rPr lang="fr-FR" sz="1600" b="1" dirty="0" err="1" smtClean="0">
                <a:latin typeface="Calisto MT" panose="02040603050505030304" pitchFamily="18" charset="0"/>
              </a:rPr>
              <a:t>Islands</a:t>
            </a:r>
            <a:endParaRPr lang="fr-FR" sz="1600" b="1" dirty="0" smtClean="0">
              <a:latin typeface="Calisto MT" panose="02040603050505030304" pitchFamily="18" charset="0"/>
            </a:endParaRPr>
          </a:p>
          <a:p>
            <a:pPr marL="285750" indent="-285750">
              <a:buFont typeface="Wingdings" panose="05000000000000000000" pitchFamily="2" charset="2"/>
              <a:buChar char="q"/>
            </a:pPr>
            <a:r>
              <a:rPr lang="fr-FR" sz="1600" b="1" dirty="0">
                <a:latin typeface="Calisto MT" panose="02040603050505030304" pitchFamily="18" charset="0"/>
              </a:rPr>
              <a:t>DRC</a:t>
            </a:r>
          </a:p>
          <a:p>
            <a:pPr marL="285750" indent="-285750">
              <a:buFont typeface="Wingdings" panose="05000000000000000000" pitchFamily="2" charset="2"/>
              <a:buChar char="q"/>
            </a:pPr>
            <a:endParaRPr lang="fr-FR" sz="1600" dirty="0"/>
          </a:p>
        </p:txBody>
      </p:sp>
      <p:pic>
        <p:nvPicPr>
          <p:cNvPr id="9" name="Image 1" descr="drapeaux 2"/>
          <p:cNvPicPr>
            <a:picLocks noChangeAspect="1"/>
          </p:cNvPicPr>
          <p:nvPr/>
        </p:nvPicPr>
        <p:blipFill>
          <a:blip r:embed="rId2">
            <a:lum bright="6000" contrast="-24000"/>
            <a:extLst>
              <a:ext uri="{28A0092B-C50C-407E-A947-70E740481C1C}">
                <a14:useLocalDpi xmlns:a14="http://schemas.microsoft.com/office/drawing/2010/main" val="0"/>
              </a:ext>
            </a:extLst>
          </a:blip>
          <a:srcRect l="523" t="9673" r="427" b="13683"/>
          <a:stretch>
            <a:fillRect/>
          </a:stretch>
        </p:blipFill>
        <p:spPr bwMode="auto">
          <a:xfrm flipV="1">
            <a:off x="251520" y="6381328"/>
            <a:ext cx="8736971" cy="3656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037870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u numéro de diapositive 5"/>
          <p:cNvSpPr>
            <a:spLocks noGrp="1"/>
          </p:cNvSpPr>
          <p:nvPr>
            <p:ph type="sldNum" sz="quarter" idx="12"/>
          </p:nvPr>
        </p:nvSpPr>
        <p:spPr/>
        <p:txBody>
          <a:bodyPr>
            <a:normAutofit/>
          </a:bodyPr>
          <a:lstStyle/>
          <a:p>
            <a:fld id="{2E58222E-7229-4D8F-B4BA-0032E7417FF6}" type="slidenum">
              <a:rPr lang="fr-FR" smtClean="0"/>
              <a:pPr/>
              <a:t>12</a:t>
            </a:fld>
            <a:endParaRPr lang="fr-FR"/>
          </a:p>
        </p:txBody>
      </p:sp>
      <p:sp>
        <p:nvSpPr>
          <p:cNvPr id="2" name="Titre 1"/>
          <p:cNvSpPr>
            <a:spLocks noGrp="1"/>
          </p:cNvSpPr>
          <p:nvPr>
            <p:ph type="title"/>
          </p:nvPr>
        </p:nvSpPr>
        <p:spPr/>
        <p:txBody>
          <a:bodyPr>
            <a:normAutofit/>
          </a:bodyPr>
          <a:lstStyle/>
          <a:p>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sto MT" panose="02040603050505030304" pitchFamily="18" charset="0"/>
              </a:rPr>
              <a:t>MEMBERSHIP</a:t>
            </a:r>
            <a:endPar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sto MT" panose="02040603050505030304" pitchFamily="18" charset="0"/>
            </a:endParaRPr>
          </a:p>
        </p:txBody>
      </p:sp>
      <p:sp>
        <p:nvSpPr>
          <p:cNvPr id="4" name="Rectangle 3"/>
          <p:cNvSpPr/>
          <p:nvPr/>
        </p:nvSpPr>
        <p:spPr>
          <a:xfrm>
            <a:off x="971600" y="2636912"/>
            <a:ext cx="7344816" cy="1569660"/>
          </a:xfrm>
          <a:prstGeom prst="rect">
            <a:avLst/>
          </a:prstGeom>
        </p:spPr>
        <p:txBody>
          <a:bodyPr wrap="square">
            <a:spAutoFit/>
          </a:bodyPr>
          <a:lstStyle/>
          <a:p>
            <a:pPr algn="just">
              <a:lnSpc>
                <a:spcPct val="200000"/>
              </a:lnSpc>
            </a:pPr>
            <a:r>
              <a:rPr lang="fr-FR" sz="1600" dirty="0" smtClean="0">
                <a:latin typeface="Calisto MT" panose="02040603050505030304" pitchFamily="18" charset="0"/>
              </a:rPr>
              <a:t>The </a:t>
            </a:r>
            <a:r>
              <a:rPr lang="fr-FR" sz="1600" dirty="0" err="1" smtClean="0">
                <a:latin typeface="Calisto MT" panose="02040603050505030304" pitchFamily="18" charset="0"/>
              </a:rPr>
              <a:t>following</a:t>
            </a:r>
            <a:r>
              <a:rPr lang="fr-FR" sz="1600" dirty="0" smtClean="0">
                <a:latin typeface="Calisto MT" panose="02040603050505030304" pitchFamily="18" charset="0"/>
              </a:rPr>
              <a:t> </a:t>
            </a:r>
            <a:r>
              <a:rPr lang="fr-FR" sz="1600" dirty="0" err="1" smtClean="0">
                <a:latin typeface="Calisto MT" panose="02040603050505030304" pitchFamily="18" charset="0"/>
              </a:rPr>
              <a:t>may</a:t>
            </a:r>
            <a:r>
              <a:rPr lang="fr-FR" sz="1600" dirty="0" smtClean="0">
                <a:latin typeface="Calisto MT" panose="02040603050505030304" pitchFamily="18" charset="0"/>
              </a:rPr>
              <a:t> </a:t>
            </a:r>
            <a:r>
              <a:rPr lang="fr-FR" sz="1600" dirty="0" err="1" smtClean="0">
                <a:latin typeface="Calisto MT" panose="02040603050505030304" pitchFamily="18" charset="0"/>
              </a:rPr>
              <a:t>become</a:t>
            </a:r>
            <a:r>
              <a:rPr lang="fr-FR" sz="1600" dirty="0" smtClean="0">
                <a:latin typeface="Calisto MT" panose="02040603050505030304" pitchFamily="18" charset="0"/>
              </a:rPr>
              <a:t> </a:t>
            </a:r>
            <a:r>
              <a:rPr lang="fr-FR" sz="1600" dirty="0" err="1" smtClean="0">
                <a:latin typeface="Calisto MT" panose="02040603050505030304" pitchFamily="18" charset="0"/>
              </a:rPr>
              <a:t>members</a:t>
            </a:r>
            <a:r>
              <a:rPr lang="fr-FR" sz="1600" dirty="0" smtClean="0">
                <a:latin typeface="Calisto MT" panose="02040603050505030304" pitchFamily="18" charset="0"/>
              </a:rPr>
              <a:t> of ABCS</a:t>
            </a:r>
            <a:r>
              <a:rPr lang="fr-FR" sz="1600" dirty="0">
                <a:latin typeface="Calisto MT" panose="02040603050505030304" pitchFamily="18" charset="0"/>
              </a:rPr>
              <a:t> :</a:t>
            </a:r>
          </a:p>
          <a:p>
            <a:pPr marL="285750" lvl="0" indent="-285750" algn="just">
              <a:lnSpc>
                <a:spcPct val="200000"/>
              </a:lnSpc>
              <a:buFont typeface="Wingdings" panose="05000000000000000000" pitchFamily="2" charset="2"/>
              <a:buChar char="q"/>
            </a:pPr>
            <a:r>
              <a:rPr lang="fr-FR" sz="1600" dirty="0" err="1" smtClean="0">
                <a:latin typeface="Calisto MT" panose="02040603050505030304" pitchFamily="18" charset="0"/>
              </a:rPr>
              <a:t>Any</a:t>
            </a:r>
            <a:r>
              <a:rPr lang="fr-FR" sz="1600" dirty="0" smtClean="0">
                <a:latin typeface="Calisto MT" panose="02040603050505030304" pitchFamily="18" charset="0"/>
              </a:rPr>
              <a:t> </a:t>
            </a:r>
            <a:r>
              <a:rPr lang="fr-FR" sz="1600" dirty="0" err="1" smtClean="0">
                <a:latin typeface="Calisto MT" panose="02040603050505030304" pitchFamily="18" charset="0"/>
              </a:rPr>
              <a:t>natural</a:t>
            </a:r>
            <a:r>
              <a:rPr lang="fr-FR" sz="1600" dirty="0" smtClean="0">
                <a:latin typeface="Calisto MT" panose="02040603050505030304" pitchFamily="18" charset="0"/>
              </a:rPr>
              <a:t> </a:t>
            </a:r>
            <a:r>
              <a:rPr lang="fr-FR" sz="1600" dirty="0" err="1" smtClean="0">
                <a:latin typeface="Calisto MT" panose="02040603050505030304" pitchFamily="18" charset="0"/>
              </a:rPr>
              <a:t>person</a:t>
            </a:r>
            <a:r>
              <a:rPr lang="fr-FR" sz="1600" dirty="0" smtClean="0">
                <a:latin typeface="Calisto MT" panose="02040603050505030304" pitchFamily="18" charset="0"/>
              </a:rPr>
              <a:t> </a:t>
            </a:r>
            <a:r>
              <a:rPr lang="fr-FR" sz="1600" dirty="0" err="1" smtClean="0">
                <a:latin typeface="Calisto MT" panose="02040603050505030304" pitchFamily="18" charset="0"/>
              </a:rPr>
              <a:t>who</a:t>
            </a:r>
            <a:r>
              <a:rPr lang="fr-FR" sz="1600" dirty="0" smtClean="0">
                <a:latin typeface="Calisto MT" panose="02040603050505030304" pitchFamily="18" charset="0"/>
              </a:rPr>
              <a:t> has </a:t>
            </a:r>
            <a:r>
              <a:rPr lang="fr-FR" sz="1600" dirty="0" err="1" smtClean="0">
                <a:latin typeface="Calisto MT" panose="02040603050505030304" pitchFamily="18" charset="0"/>
              </a:rPr>
              <a:t>attained</a:t>
            </a:r>
            <a:r>
              <a:rPr lang="fr-FR" sz="1600" dirty="0" smtClean="0">
                <a:latin typeface="Calisto MT" panose="02040603050505030304" pitchFamily="18" charset="0"/>
              </a:rPr>
              <a:t> </a:t>
            </a:r>
            <a:r>
              <a:rPr lang="fr-FR" sz="1600" dirty="0" err="1" smtClean="0">
                <a:latin typeface="Calisto MT" panose="02040603050505030304" pitchFamily="18" charset="0"/>
              </a:rPr>
              <a:t>majority</a:t>
            </a:r>
            <a:r>
              <a:rPr lang="fr-FR" sz="1600" dirty="0" smtClean="0">
                <a:latin typeface="Calisto MT" panose="02040603050505030304" pitchFamily="18" charset="0"/>
              </a:rPr>
              <a:t> as per the </a:t>
            </a:r>
            <a:r>
              <a:rPr lang="fr-FR" sz="1600" dirty="0" err="1" smtClean="0">
                <a:latin typeface="Calisto MT" panose="02040603050505030304" pitchFamily="18" charset="0"/>
              </a:rPr>
              <a:t>law</a:t>
            </a:r>
            <a:r>
              <a:rPr lang="fr-FR" sz="1600" dirty="0" smtClean="0">
                <a:latin typeface="Calisto MT" panose="02040603050505030304" pitchFamily="18" charset="0"/>
              </a:rPr>
              <a:t> of </a:t>
            </a:r>
            <a:r>
              <a:rPr lang="fr-FR" sz="1600" dirty="0" err="1" smtClean="0">
                <a:latin typeface="Calisto MT" panose="02040603050505030304" pitchFamily="18" charset="0"/>
              </a:rPr>
              <a:t>his</a:t>
            </a:r>
            <a:r>
              <a:rPr lang="fr-FR" sz="1600" dirty="0" smtClean="0">
                <a:latin typeface="Calisto MT" panose="02040603050505030304" pitchFamily="18" charset="0"/>
              </a:rPr>
              <a:t>/</a:t>
            </a:r>
            <a:r>
              <a:rPr lang="fr-FR" sz="1600" dirty="0" err="1" smtClean="0">
                <a:latin typeface="Calisto MT" panose="02040603050505030304" pitchFamily="18" charset="0"/>
              </a:rPr>
              <a:t>her</a:t>
            </a:r>
            <a:r>
              <a:rPr lang="fr-FR" sz="1600" dirty="0" smtClean="0">
                <a:latin typeface="Calisto MT" panose="02040603050505030304" pitchFamily="18" charset="0"/>
              </a:rPr>
              <a:t> country </a:t>
            </a:r>
            <a:endParaRPr lang="fr-FR" sz="1600" dirty="0">
              <a:latin typeface="Calisto MT" panose="02040603050505030304" pitchFamily="18" charset="0"/>
            </a:endParaRPr>
          </a:p>
          <a:p>
            <a:pPr marL="285750" lvl="0" indent="-285750" algn="just">
              <a:lnSpc>
                <a:spcPct val="200000"/>
              </a:lnSpc>
              <a:buFont typeface="Wingdings" panose="05000000000000000000" pitchFamily="2" charset="2"/>
              <a:buChar char="q"/>
            </a:pPr>
            <a:r>
              <a:rPr lang="fr-FR" sz="1600" dirty="0" err="1" smtClean="0">
                <a:latin typeface="Calisto MT" panose="02040603050505030304" pitchFamily="18" charset="0"/>
              </a:rPr>
              <a:t>Any</a:t>
            </a:r>
            <a:r>
              <a:rPr lang="fr-FR" sz="1600" dirty="0">
                <a:latin typeface="Calisto MT" panose="02040603050505030304" pitchFamily="18" charset="0"/>
              </a:rPr>
              <a:t> </a:t>
            </a:r>
            <a:r>
              <a:rPr lang="fr-FR" sz="1600" dirty="0" err="1" smtClean="0">
                <a:latin typeface="Calisto MT" panose="02040603050505030304" pitchFamily="18" charset="0"/>
              </a:rPr>
              <a:t>juristic</a:t>
            </a:r>
            <a:r>
              <a:rPr lang="fr-FR" sz="1600" dirty="0" smtClean="0">
                <a:latin typeface="Calisto MT" panose="02040603050505030304" pitchFamily="18" charset="0"/>
              </a:rPr>
              <a:t> </a:t>
            </a:r>
            <a:r>
              <a:rPr lang="fr-FR" sz="1600" dirty="0" err="1" smtClean="0">
                <a:latin typeface="Calisto MT" panose="02040603050505030304" pitchFamily="18" charset="0"/>
              </a:rPr>
              <a:t>person</a:t>
            </a:r>
            <a:r>
              <a:rPr lang="fr-FR" sz="1600" dirty="0" smtClean="0">
                <a:latin typeface="Calisto MT" panose="02040603050505030304" pitchFamily="18" charset="0"/>
              </a:rPr>
              <a:t> </a:t>
            </a:r>
            <a:r>
              <a:rPr lang="fr-FR" sz="1600" dirty="0" err="1" smtClean="0">
                <a:latin typeface="Calisto MT" panose="02040603050505030304" pitchFamily="18" charset="0"/>
              </a:rPr>
              <a:t>registered</a:t>
            </a:r>
            <a:r>
              <a:rPr lang="fr-FR" sz="1600" dirty="0" smtClean="0">
                <a:latin typeface="Calisto MT" panose="02040603050505030304" pitchFamily="18" charset="0"/>
              </a:rPr>
              <a:t> in the country </a:t>
            </a:r>
            <a:r>
              <a:rPr lang="fr-FR" sz="1600" dirty="0" err="1" smtClean="0">
                <a:latin typeface="Calisto MT" panose="02040603050505030304" pitchFamily="18" charset="0"/>
              </a:rPr>
              <a:t>where</a:t>
            </a:r>
            <a:r>
              <a:rPr lang="fr-FR" sz="1600" dirty="0" smtClean="0">
                <a:latin typeface="Calisto MT" panose="02040603050505030304" pitchFamily="18" charset="0"/>
              </a:rPr>
              <a:t> </a:t>
            </a:r>
            <a:r>
              <a:rPr lang="fr-FR" sz="1600" dirty="0" err="1" smtClean="0">
                <a:latin typeface="Calisto MT" panose="02040603050505030304" pitchFamily="18" charset="0"/>
              </a:rPr>
              <a:t>it</a:t>
            </a:r>
            <a:r>
              <a:rPr lang="fr-FR" sz="1600" dirty="0" smtClean="0">
                <a:latin typeface="Calisto MT" panose="02040603050505030304" pitchFamily="18" charset="0"/>
              </a:rPr>
              <a:t> has </a:t>
            </a:r>
            <a:r>
              <a:rPr lang="fr-FR" sz="1600" dirty="0" err="1" smtClean="0">
                <a:latin typeface="Calisto MT" panose="02040603050505030304" pitchFamily="18" charset="0"/>
              </a:rPr>
              <a:t>its</a:t>
            </a:r>
            <a:r>
              <a:rPr lang="fr-FR" sz="1600" dirty="0" smtClean="0">
                <a:latin typeface="Calisto MT" panose="02040603050505030304" pitchFamily="18" charset="0"/>
              </a:rPr>
              <a:t> </a:t>
            </a:r>
            <a:r>
              <a:rPr lang="fr-FR" sz="1600" dirty="0" err="1" smtClean="0">
                <a:latin typeface="Calisto MT" panose="02040603050505030304" pitchFamily="18" charset="0"/>
              </a:rPr>
              <a:t>headquarters</a:t>
            </a:r>
            <a:r>
              <a:rPr lang="fr-FR" sz="1600" dirty="0" smtClean="0">
                <a:latin typeface="Calisto MT" panose="02040603050505030304" pitchFamily="18" charset="0"/>
              </a:rPr>
              <a:t>. </a:t>
            </a:r>
            <a:endParaRPr lang="fr-FR" sz="1600" dirty="0">
              <a:latin typeface="Calisto MT" panose="02040603050505030304" pitchFamily="18" charset="0"/>
            </a:endParaRPr>
          </a:p>
        </p:txBody>
      </p:sp>
      <p:pic>
        <p:nvPicPr>
          <p:cNvPr id="8" name="Image 1" descr="drapeaux 2"/>
          <p:cNvPicPr>
            <a:picLocks noChangeAspect="1"/>
          </p:cNvPicPr>
          <p:nvPr/>
        </p:nvPicPr>
        <p:blipFill>
          <a:blip r:embed="rId2">
            <a:lum bright="6000" contrast="-24000"/>
            <a:extLst>
              <a:ext uri="{28A0092B-C50C-407E-A947-70E740481C1C}">
                <a14:useLocalDpi xmlns:a14="http://schemas.microsoft.com/office/drawing/2010/main" val="0"/>
              </a:ext>
            </a:extLst>
          </a:blip>
          <a:srcRect l="523" t="9673" r="427" b="13683"/>
          <a:stretch>
            <a:fillRect/>
          </a:stretch>
        </p:blipFill>
        <p:spPr bwMode="auto">
          <a:xfrm flipV="1">
            <a:off x="251520" y="6381327"/>
            <a:ext cx="8736971" cy="3656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450926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numéro de diapositive 4"/>
          <p:cNvSpPr>
            <a:spLocks noGrp="1"/>
          </p:cNvSpPr>
          <p:nvPr>
            <p:ph type="sldNum" sz="quarter" idx="12"/>
          </p:nvPr>
        </p:nvSpPr>
        <p:spPr/>
        <p:txBody>
          <a:bodyPr>
            <a:normAutofit/>
          </a:bodyPr>
          <a:lstStyle/>
          <a:p>
            <a:fld id="{2E58222E-7229-4D8F-B4BA-0032E7417FF6}" type="slidenum">
              <a:rPr lang="fr-FR" smtClean="0"/>
              <a:pPr/>
              <a:t>13</a:t>
            </a:fld>
            <a:endParaRPr lang="fr-FR"/>
          </a:p>
        </p:txBody>
      </p:sp>
      <p:sp>
        <p:nvSpPr>
          <p:cNvPr id="2" name="Titre 1"/>
          <p:cNvSpPr>
            <a:spLocks noGrp="1"/>
          </p:cNvSpPr>
          <p:nvPr>
            <p:ph type="title"/>
          </p:nvPr>
        </p:nvSpPr>
        <p:spPr/>
        <p:txBody>
          <a:bodyPr>
            <a:normAutofit/>
          </a:bodyPr>
          <a:lstStyle/>
          <a:p>
            <a:r>
              <a:rPr lang="fr-FR" sz="49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sto MT" panose="02040603050505030304" pitchFamily="18" charset="0"/>
              </a:rPr>
              <a:t>ACHIEVEMENTS….</a:t>
            </a:r>
            <a:endParaRPr lang="fr-FR" sz="49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sto MT" panose="02040603050505030304" pitchFamily="18" charset="0"/>
            </a:endParaRPr>
          </a:p>
        </p:txBody>
      </p:sp>
      <p:pic>
        <p:nvPicPr>
          <p:cNvPr id="6" name="Image 1" descr="drapeaux 2"/>
          <p:cNvPicPr>
            <a:picLocks noChangeAspect="1"/>
          </p:cNvPicPr>
          <p:nvPr/>
        </p:nvPicPr>
        <p:blipFill>
          <a:blip r:embed="rId2">
            <a:lum bright="6000" contrast="-24000"/>
            <a:extLst>
              <a:ext uri="{28A0092B-C50C-407E-A947-70E740481C1C}">
                <a14:useLocalDpi xmlns:a14="http://schemas.microsoft.com/office/drawing/2010/main" val="0"/>
              </a:ext>
            </a:extLst>
          </a:blip>
          <a:srcRect l="523" t="9673" r="427" b="13683"/>
          <a:stretch>
            <a:fillRect/>
          </a:stretch>
        </p:blipFill>
        <p:spPr bwMode="auto">
          <a:xfrm flipV="1">
            <a:off x="251520" y="6381327"/>
            <a:ext cx="8736971" cy="365685"/>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500034" y="2857496"/>
            <a:ext cx="8389576" cy="3293209"/>
          </a:xfrm>
          <a:prstGeom prst="rect">
            <a:avLst/>
          </a:prstGeom>
        </p:spPr>
        <p:txBody>
          <a:bodyPr wrap="square">
            <a:spAutoFit/>
          </a:bodyPr>
          <a:lstStyle/>
          <a:p>
            <a:pPr marL="285750" indent="-285750" algn="just">
              <a:buFont typeface="Wingdings" panose="05000000000000000000" pitchFamily="2" charset="2"/>
              <a:buChar char="q"/>
            </a:pPr>
            <a:r>
              <a:rPr lang="fr-FR" sz="1600" dirty="0" err="1" smtClean="0">
                <a:latin typeface="Calisto MT" panose="02040603050505030304" pitchFamily="18" charset="0"/>
              </a:rPr>
              <a:t>Creation</a:t>
            </a:r>
            <a:r>
              <a:rPr lang="fr-FR" sz="1600" dirty="0" smtClean="0">
                <a:latin typeface="Calisto MT" panose="02040603050505030304" pitchFamily="18" charset="0"/>
              </a:rPr>
              <a:t> of </a:t>
            </a:r>
            <a:r>
              <a:rPr lang="fr-FR" sz="1600" dirty="0">
                <a:latin typeface="Calisto MT" panose="02040603050505030304" pitchFamily="18" charset="0"/>
              </a:rPr>
              <a:t>the </a:t>
            </a:r>
            <a:r>
              <a:rPr lang="fr-FR" sz="1600" dirty="0" smtClean="0">
                <a:latin typeface="Calisto MT" panose="02040603050505030304" pitchFamily="18" charset="0"/>
              </a:rPr>
              <a:t>« </a:t>
            </a:r>
            <a:r>
              <a:rPr lang="fr-FR" sz="1600" dirty="0" err="1" smtClean="0">
                <a:latin typeface="Calisto MT" panose="02040603050505030304" pitchFamily="18" charset="0"/>
              </a:rPr>
              <a:t>Research</a:t>
            </a:r>
            <a:r>
              <a:rPr lang="fr-FR" sz="1600" dirty="0" smtClean="0">
                <a:latin typeface="Calisto MT" panose="02040603050505030304" pitchFamily="18" charset="0"/>
              </a:rPr>
              <a:t> Centre for Digital </a:t>
            </a:r>
            <a:r>
              <a:rPr lang="fr-FR" sz="1600" dirty="0" err="1" smtClean="0">
                <a:latin typeface="Calisto MT" panose="02040603050505030304" pitchFamily="18" charset="0"/>
              </a:rPr>
              <a:t>Documation</a:t>
            </a:r>
            <a:r>
              <a:rPr lang="fr-FR" sz="1600" dirty="0" smtClean="0">
                <a:latin typeface="Calisto MT" panose="02040603050505030304" pitchFamily="18" charset="0"/>
              </a:rPr>
              <a:t> », </a:t>
            </a:r>
            <a:r>
              <a:rPr lang="fr-FR" sz="1600" b="1" dirty="0">
                <a:solidFill>
                  <a:srgbClr val="FF0000"/>
                </a:solidFill>
                <a:latin typeface="Calisto MT" panose="02040603050505030304" pitchFamily="18" charset="0"/>
              </a:rPr>
              <a:t>CREDO 2008</a:t>
            </a:r>
          </a:p>
          <a:p>
            <a:pPr marL="285750" indent="-285750" algn="just">
              <a:buFont typeface="Wingdings" panose="05000000000000000000" pitchFamily="2" charset="2"/>
              <a:buChar char="q"/>
            </a:pPr>
            <a:endParaRPr lang="fr-FR" sz="1600" dirty="0" smtClean="0">
              <a:latin typeface="Calisto MT" panose="02040603050505030304" pitchFamily="18" charset="0"/>
            </a:endParaRPr>
          </a:p>
          <a:p>
            <a:pPr marL="285750" indent="-285750" algn="just">
              <a:buFont typeface="Wingdings" panose="05000000000000000000" pitchFamily="2" charset="2"/>
              <a:buChar char="q"/>
            </a:pPr>
            <a:r>
              <a:rPr lang="fr-FR" sz="1600" dirty="0" smtClean="0">
                <a:latin typeface="Calisto MT" panose="02040603050505030304" pitchFamily="18" charset="0"/>
              </a:rPr>
              <a:t>Organisation of the 20th </a:t>
            </a:r>
            <a:r>
              <a:rPr lang="fr-FR" sz="1600" dirty="0" err="1">
                <a:latin typeface="Calisto MT" panose="02040603050505030304" pitchFamily="18" charset="0"/>
              </a:rPr>
              <a:t>A</a:t>
            </a:r>
            <a:r>
              <a:rPr lang="fr-FR" sz="1600" dirty="0" err="1" smtClean="0">
                <a:latin typeface="Calisto MT" panose="02040603050505030304" pitchFamily="18" charset="0"/>
              </a:rPr>
              <a:t>nniversary</a:t>
            </a:r>
            <a:r>
              <a:rPr lang="fr-FR" sz="1600" dirty="0" smtClean="0">
                <a:latin typeface="Calisto MT" panose="02040603050505030304" pitchFamily="18" charset="0"/>
              </a:rPr>
              <a:t> of OHADA </a:t>
            </a:r>
            <a:r>
              <a:rPr lang="fr-FR" sz="1600" dirty="0" err="1" smtClean="0">
                <a:latin typeface="Calisto MT" panose="02040603050505030304" pitchFamily="18" charset="0"/>
              </a:rPr>
              <a:t>under</a:t>
            </a:r>
            <a:r>
              <a:rPr lang="fr-FR" sz="1600" dirty="0" smtClean="0">
                <a:latin typeface="Calisto MT" panose="02040603050505030304" pitchFamily="18" charset="0"/>
              </a:rPr>
              <a:t> the High Patronage of </a:t>
            </a:r>
            <a:r>
              <a:rPr lang="fr-FR" sz="1600" dirty="0" err="1" smtClean="0">
                <a:latin typeface="Calisto MT" panose="02040603050505030304" pitchFamily="18" charset="0"/>
              </a:rPr>
              <a:t>His</a:t>
            </a:r>
            <a:r>
              <a:rPr lang="fr-FR" sz="1600" dirty="0" smtClean="0">
                <a:latin typeface="Calisto MT" panose="02040603050505030304" pitchFamily="18" charset="0"/>
              </a:rPr>
              <a:t> </a:t>
            </a:r>
            <a:r>
              <a:rPr lang="fr-FR" sz="1600" dirty="0" err="1" smtClean="0">
                <a:latin typeface="Calisto MT" panose="02040603050505030304" pitchFamily="18" charset="0"/>
              </a:rPr>
              <a:t>Excellency</a:t>
            </a:r>
            <a:r>
              <a:rPr lang="fr-FR" sz="1600" dirty="0" smtClean="0">
                <a:latin typeface="Calisto MT" panose="02040603050505030304" pitchFamily="18" charset="0"/>
              </a:rPr>
              <a:t> Paul BIYA, </a:t>
            </a:r>
            <a:r>
              <a:rPr lang="fr-FR" sz="1600" dirty="0" err="1" smtClean="0">
                <a:latin typeface="Calisto MT" panose="02040603050505030304" pitchFamily="18" charset="0"/>
              </a:rPr>
              <a:t>President</a:t>
            </a:r>
            <a:r>
              <a:rPr lang="fr-FR" sz="1600" dirty="0" smtClean="0">
                <a:latin typeface="Calisto MT" panose="02040603050505030304" pitchFamily="18" charset="0"/>
              </a:rPr>
              <a:t> of the </a:t>
            </a:r>
            <a:r>
              <a:rPr lang="fr-FR" sz="1600" dirty="0" err="1" smtClean="0">
                <a:latin typeface="Calisto MT" panose="02040603050505030304" pitchFamily="18" charset="0"/>
              </a:rPr>
              <a:t>Republic</a:t>
            </a:r>
            <a:r>
              <a:rPr lang="fr-FR" sz="1600" dirty="0" smtClean="0">
                <a:latin typeface="Calisto MT" panose="02040603050505030304" pitchFamily="18" charset="0"/>
              </a:rPr>
              <a:t> of </a:t>
            </a:r>
            <a:r>
              <a:rPr lang="fr-FR" sz="1600" dirty="0" err="1" smtClean="0">
                <a:latin typeface="Calisto MT" panose="02040603050505030304" pitchFamily="18" charset="0"/>
              </a:rPr>
              <a:t>Cameroon</a:t>
            </a:r>
            <a:r>
              <a:rPr lang="fr-FR" sz="1600" dirty="0" smtClean="0">
                <a:latin typeface="Calisto MT" panose="02040603050505030304" pitchFamily="18" charset="0"/>
              </a:rPr>
              <a:t>, </a:t>
            </a:r>
            <a:r>
              <a:rPr lang="fr-FR" sz="1600" b="1" dirty="0" smtClean="0">
                <a:solidFill>
                  <a:srgbClr val="FF0000"/>
                </a:solidFill>
                <a:latin typeface="Calisto MT" panose="02040603050505030304" pitchFamily="18" charset="0"/>
              </a:rPr>
              <a:t>2013</a:t>
            </a:r>
          </a:p>
          <a:p>
            <a:pPr algn="just"/>
            <a:endParaRPr lang="fr-FR" sz="1600" dirty="0" smtClean="0">
              <a:latin typeface="Calisto MT" panose="02040603050505030304" pitchFamily="18" charset="0"/>
            </a:endParaRPr>
          </a:p>
          <a:p>
            <a:pPr marL="285750" indent="-285750" algn="just">
              <a:buFont typeface="Wingdings" panose="05000000000000000000" pitchFamily="2" charset="2"/>
              <a:buChar char="q"/>
            </a:pPr>
            <a:r>
              <a:rPr lang="fr-FR" sz="1600" dirty="0" smtClean="0">
                <a:latin typeface="Calisto MT" panose="02040603050505030304" pitchFamily="18" charset="0"/>
              </a:rPr>
              <a:t>Contribution to the </a:t>
            </a:r>
            <a:r>
              <a:rPr lang="fr-FR" sz="1600" dirty="0" err="1" smtClean="0">
                <a:latin typeface="Calisto MT" panose="02040603050505030304" pitchFamily="18" charset="0"/>
              </a:rPr>
              <a:t>institutional</a:t>
            </a:r>
            <a:r>
              <a:rPr lang="fr-FR" sz="1600" dirty="0" smtClean="0">
                <a:latin typeface="Calisto MT" panose="02040603050505030304" pitchFamily="18" charset="0"/>
              </a:rPr>
              <a:t> </a:t>
            </a:r>
            <a:r>
              <a:rPr lang="fr-FR" sz="1600" dirty="0" err="1" smtClean="0">
                <a:latin typeface="Calisto MT" panose="02040603050505030304" pitchFamily="18" charset="0"/>
              </a:rPr>
              <a:t>advocacy</a:t>
            </a:r>
            <a:r>
              <a:rPr lang="fr-FR" sz="1600" dirty="0" smtClean="0">
                <a:latin typeface="Calisto MT" panose="02040603050505030304" pitchFamily="18" charset="0"/>
              </a:rPr>
              <a:t> </a:t>
            </a:r>
            <a:r>
              <a:rPr lang="fr-FR" sz="1600" dirty="0" err="1" smtClean="0">
                <a:latin typeface="Calisto MT" panose="02040603050505030304" pitchFamily="18" charset="0"/>
              </a:rPr>
              <a:t>campaign</a:t>
            </a:r>
            <a:r>
              <a:rPr lang="fr-FR" sz="1600" dirty="0" smtClean="0">
                <a:latin typeface="Calisto MT" panose="02040603050505030304" pitchFamily="18" charset="0"/>
              </a:rPr>
              <a:t> in </a:t>
            </a:r>
            <a:r>
              <a:rPr lang="fr-FR" sz="1600" dirty="0" err="1" smtClean="0">
                <a:latin typeface="Calisto MT" panose="02040603050505030304" pitchFamily="18" charset="0"/>
              </a:rPr>
              <a:t>favour</a:t>
            </a:r>
            <a:r>
              <a:rPr lang="fr-FR" sz="1600" dirty="0" smtClean="0">
                <a:latin typeface="Calisto MT" panose="02040603050505030304" pitchFamily="18" charset="0"/>
              </a:rPr>
              <a:t> of the </a:t>
            </a:r>
            <a:r>
              <a:rPr lang="fr-FR" sz="1600" dirty="0" err="1" smtClean="0">
                <a:latin typeface="Calisto MT" panose="02040603050505030304" pitchFamily="18" charset="0"/>
              </a:rPr>
              <a:t>reduction</a:t>
            </a:r>
            <a:r>
              <a:rPr lang="fr-FR" sz="1600" dirty="0" smtClean="0">
                <a:latin typeface="Calisto MT" panose="02040603050505030304" pitchFamily="18" charset="0"/>
              </a:rPr>
              <a:t> of the minimum </a:t>
            </a:r>
            <a:r>
              <a:rPr lang="fr-FR" sz="1600" dirty="0" err="1" smtClean="0">
                <a:latin typeface="Calisto MT" panose="02040603050505030304" pitchFamily="18" charset="0"/>
              </a:rPr>
              <a:t>amount</a:t>
            </a:r>
            <a:r>
              <a:rPr lang="fr-FR" sz="1600" dirty="0" smtClean="0">
                <a:latin typeface="Calisto MT" panose="02040603050505030304" pitchFamily="18" charset="0"/>
              </a:rPr>
              <a:t> of capital of Public Limited </a:t>
            </a:r>
            <a:r>
              <a:rPr lang="fr-FR" sz="1600" dirty="0" err="1" smtClean="0">
                <a:latin typeface="Calisto MT" panose="02040603050505030304" pitchFamily="18" charset="0"/>
              </a:rPr>
              <a:t>companies</a:t>
            </a:r>
            <a:r>
              <a:rPr lang="fr-FR" sz="1600" dirty="0" smtClean="0">
                <a:latin typeface="Calisto MT" panose="02040603050505030304" pitchFamily="18" charset="0"/>
              </a:rPr>
              <a:t> in </a:t>
            </a:r>
            <a:r>
              <a:rPr lang="fr-FR" sz="1600" dirty="0" err="1" smtClean="0">
                <a:latin typeface="Calisto MT" panose="02040603050505030304" pitchFamily="18" charset="0"/>
              </a:rPr>
              <a:t>Cameroon</a:t>
            </a:r>
            <a:r>
              <a:rPr lang="fr-FR" sz="1600" dirty="0" smtClean="0">
                <a:latin typeface="Calisto MT" panose="02040603050505030304" pitchFamily="18" charset="0"/>
              </a:rPr>
              <a:t>, </a:t>
            </a:r>
            <a:r>
              <a:rPr lang="fr-FR" sz="1600" b="1" dirty="0" smtClean="0">
                <a:solidFill>
                  <a:srgbClr val="FF0000"/>
                </a:solidFill>
                <a:latin typeface="Calisto MT" panose="02040603050505030304" pitchFamily="18" charset="0"/>
              </a:rPr>
              <a:t>2014-2016</a:t>
            </a:r>
          </a:p>
          <a:p>
            <a:pPr marL="285750" indent="-285750" algn="just">
              <a:buFont typeface="Wingdings" panose="05000000000000000000" pitchFamily="2" charset="2"/>
              <a:buChar char="q"/>
            </a:pPr>
            <a:endParaRPr lang="fr-FR" sz="1600" dirty="0">
              <a:latin typeface="Calisto MT" panose="02040603050505030304" pitchFamily="18" charset="0"/>
            </a:endParaRPr>
          </a:p>
          <a:p>
            <a:pPr marL="285750" indent="-285750" algn="just">
              <a:buFont typeface="Wingdings" panose="05000000000000000000" pitchFamily="2" charset="2"/>
              <a:buChar char="q"/>
            </a:pPr>
            <a:r>
              <a:rPr lang="fr-FR" sz="1600" dirty="0" smtClean="0">
                <a:latin typeface="Calisto MT" panose="02040603050505030304" pitchFamily="18" charset="0"/>
              </a:rPr>
              <a:t>Support to the listing of 350 </a:t>
            </a:r>
            <a:r>
              <a:rPr lang="fr-FR" sz="1600" dirty="0" err="1" smtClean="0">
                <a:latin typeface="Calisto MT" panose="02040603050505030304" pitchFamily="18" charset="0"/>
              </a:rPr>
              <a:t>cooperative</a:t>
            </a:r>
            <a:r>
              <a:rPr lang="fr-FR" sz="1600" dirty="0" smtClean="0">
                <a:latin typeface="Calisto MT" panose="02040603050505030304" pitchFamily="18" charset="0"/>
              </a:rPr>
              <a:t> </a:t>
            </a:r>
            <a:r>
              <a:rPr lang="fr-FR" sz="1600" dirty="0" err="1" smtClean="0">
                <a:latin typeface="Calisto MT" panose="02040603050505030304" pitchFamily="18" charset="0"/>
              </a:rPr>
              <a:t>companies</a:t>
            </a:r>
            <a:r>
              <a:rPr lang="fr-FR" sz="1600" dirty="0" smtClean="0">
                <a:latin typeface="Calisto MT" panose="02040603050505030304" pitchFamily="18" charset="0"/>
              </a:rPr>
              <a:t>, as per OHADA Law in five </a:t>
            </a:r>
            <a:r>
              <a:rPr lang="fr-FR" sz="1600" dirty="0" err="1" smtClean="0">
                <a:latin typeface="Calisto MT" panose="02040603050505030304" pitchFamily="18" charset="0"/>
              </a:rPr>
              <a:t>regions</a:t>
            </a:r>
            <a:r>
              <a:rPr lang="fr-FR" sz="1600" dirty="0" smtClean="0">
                <a:latin typeface="Calisto MT" panose="02040603050505030304" pitchFamily="18" charset="0"/>
              </a:rPr>
              <a:t> of </a:t>
            </a:r>
            <a:r>
              <a:rPr lang="fr-FR" sz="1600" dirty="0" err="1" smtClean="0">
                <a:latin typeface="Calisto MT" panose="02040603050505030304" pitchFamily="18" charset="0"/>
              </a:rPr>
              <a:t>Cameroon</a:t>
            </a:r>
            <a:r>
              <a:rPr lang="fr-FR" sz="1600" dirty="0" smtClean="0">
                <a:latin typeface="Calisto MT" panose="02040603050505030304" pitchFamily="18" charset="0"/>
              </a:rPr>
              <a:t> (West, East, </a:t>
            </a:r>
            <a:r>
              <a:rPr lang="fr-FR" sz="1600" dirty="0" err="1" smtClean="0">
                <a:latin typeface="Calisto MT" panose="02040603050505030304" pitchFamily="18" charset="0"/>
              </a:rPr>
              <a:t>North</a:t>
            </a:r>
            <a:r>
              <a:rPr lang="fr-FR" sz="1600" dirty="0" smtClean="0">
                <a:latin typeface="Calisto MT" panose="02040603050505030304" pitchFamily="18" charset="0"/>
              </a:rPr>
              <a:t>, Far </a:t>
            </a:r>
            <a:r>
              <a:rPr lang="fr-FR" sz="1600" dirty="0" err="1" smtClean="0">
                <a:latin typeface="Calisto MT" panose="02040603050505030304" pitchFamily="18" charset="0"/>
              </a:rPr>
              <a:t>North</a:t>
            </a:r>
            <a:r>
              <a:rPr lang="fr-FR" sz="1600" dirty="0" smtClean="0">
                <a:latin typeface="Calisto MT" panose="02040603050505030304" pitchFamily="18" charset="0"/>
              </a:rPr>
              <a:t>, South), </a:t>
            </a:r>
            <a:r>
              <a:rPr lang="fr-FR" sz="1600" b="1" dirty="0" smtClean="0">
                <a:solidFill>
                  <a:srgbClr val="FF0000"/>
                </a:solidFill>
                <a:latin typeface="Calisto MT" panose="02040603050505030304" pitchFamily="18" charset="0"/>
              </a:rPr>
              <a:t>2014-2016</a:t>
            </a:r>
          </a:p>
          <a:p>
            <a:pPr algn="just"/>
            <a:endParaRPr lang="fr-FR" sz="1600" b="1" dirty="0" smtClean="0">
              <a:solidFill>
                <a:srgbClr val="FF0000"/>
              </a:solidFill>
              <a:latin typeface="Calisto MT" panose="02040603050505030304" pitchFamily="18" charset="0"/>
            </a:endParaRPr>
          </a:p>
          <a:p>
            <a:endParaRPr lang="fr-FR" sz="1600" dirty="0">
              <a:latin typeface="Calisto MT" panose="02040603050505030304" pitchFamily="18" charset="0"/>
            </a:endParaRPr>
          </a:p>
          <a:p>
            <a:endParaRPr lang="fr-FR" sz="1600" dirty="0"/>
          </a:p>
        </p:txBody>
      </p:sp>
    </p:spTree>
    <p:extLst>
      <p:ext uri="{BB962C8B-B14F-4D97-AF65-F5344CB8AC3E}">
        <p14:creationId xmlns:p14="http://schemas.microsoft.com/office/powerpoint/2010/main" val="291604608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u numéro de diapositive 5"/>
          <p:cNvSpPr>
            <a:spLocks noGrp="1"/>
          </p:cNvSpPr>
          <p:nvPr>
            <p:ph type="sldNum" sz="quarter" idx="12"/>
          </p:nvPr>
        </p:nvSpPr>
        <p:spPr/>
        <p:txBody>
          <a:bodyPr>
            <a:normAutofit/>
          </a:bodyPr>
          <a:lstStyle/>
          <a:p>
            <a:fld id="{2E58222E-7229-4D8F-B4BA-0032E7417FF6}" type="slidenum">
              <a:rPr lang="fr-FR" smtClean="0"/>
              <a:pPr/>
              <a:t>14</a:t>
            </a:fld>
            <a:endParaRPr lang="fr-FR"/>
          </a:p>
        </p:txBody>
      </p:sp>
      <p:sp>
        <p:nvSpPr>
          <p:cNvPr id="2" name="Titre 1"/>
          <p:cNvSpPr>
            <a:spLocks noGrp="1"/>
          </p:cNvSpPr>
          <p:nvPr>
            <p:ph type="title"/>
          </p:nvPr>
        </p:nvSpPr>
        <p:spPr/>
        <p:txBody>
          <a:bodyPr>
            <a:normAutofit/>
          </a:bodyPr>
          <a:lstStyle/>
          <a:p>
            <a:r>
              <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sto MT" panose="02040603050505030304" pitchFamily="18" charset="0"/>
              </a:rPr>
              <a:t>EXPERTISE QUALIFIEE </a:t>
            </a:r>
          </a:p>
        </p:txBody>
      </p:sp>
      <p:sp>
        <p:nvSpPr>
          <p:cNvPr id="10" name="Rectangle 9"/>
          <p:cNvSpPr/>
          <p:nvPr/>
        </p:nvSpPr>
        <p:spPr>
          <a:xfrm>
            <a:off x="5076056" y="3206688"/>
            <a:ext cx="4572000" cy="338554"/>
          </a:xfrm>
          <a:prstGeom prst="rect">
            <a:avLst/>
          </a:prstGeom>
        </p:spPr>
        <p:txBody>
          <a:bodyPr>
            <a:spAutoFit/>
          </a:bodyPr>
          <a:lstStyle/>
          <a:p>
            <a:pPr marL="285750" indent="-285750">
              <a:buFont typeface="Wingdings" panose="05000000000000000000" pitchFamily="2" charset="2"/>
              <a:buChar char="q"/>
            </a:pPr>
            <a:endParaRPr lang="fr-FR" sz="1600" dirty="0"/>
          </a:p>
        </p:txBody>
      </p:sp>
      <p:pic>
        <p:nvPicPr>
          <p:cNvPr id="9" name="Image 1" descr="drapeaux 2"/>
          <p:cNvPicPr>
            <a:picLocks noChangeAspect="1"/>
          </p:cNvPicPr>
          <p:nvPr/>
        </p:nvPicPr>
        <p:blipFill>
          <a:blip r:embed="rId2">
            <a:lum bright="6000" contrast="-24000"/>
            <a:extLst>
              <a:ext uri="{28A0092B-C50C-407E-A947-70E740481C1C}">
                <a14:useLocalDpi xmlns:a14="http://schemas.microsoft.com/office/drawing/2010/main" val="0"/>
              </a:ext>
            </a:extLst>
          </a:blip>
          <a:srcRect l="523" t="9673" r="427" b="13683"/>
          <a:stretch>
            <a:fillRect/>
          </a:stretch>
        </p:blipFill>
        <p:spPr bwMode="auto">
          <a:xfrm flipV="1">
            <a:off x="251520" y="6381328"/>
            <a:ext cx="8736971" cy="36568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306594" y="1471136"/>
            <a:ext cx="3833358" cy="2831544"/>
          </a:xfrm>
          <a:prstGeom prst="rect">
            <a:avLst/>
          </a:prstGeom>
        </p:spPr>
        <p:txBody>
          <a:bodyPr wrap="square">
            <a:spAutoFit/>
          </a:bodyPr>
          <a:lstStyle/>
          <a:p>
            <a:endParaRPr lang="fr-FR" sz="1600" b="1" u="sng" dirty="0">
              <a:ln w="17780" cmpd="sng">
                <a:solidFill>
                  <a:schemeClr val="tx1"/>
                </a:solidFill>
                <a:prstDash val="solid"/>
                <a:miter lim="800000"/>
              </a:ln>
              <a:effectLst>
                <a:outerShdw blurRad="50800" algn="tl" rotWithShape="0">
                  <a:srgbClr val="000000"/>
                </a:outerShdw>
              </a:effectLst>
              <a:latin typeface="Calisto MT" panose="02040603050505030304" pitchFamily="18" charset="0"/>
            </a:endParaRPr>
          </a:p>
          <a:p>
            <a:r>
              <a:rPr lang="fr-FR" sz="1600" u="sng" dirty="0" smtClean="0">
                <a:ln w="17780" cmpd="sng">
                  <a:solidFill>
                    <a:schemeClr val="tx1"/>
                  </a:solidFill>
                  <a:prstDash val="solid"/>
                  <a:miter lim="800000"/>
                </a:ln>
                <a:solidFill>
                  <a:schemeClr val="bg1"/>
                </a:solidFill>
                <a:latin typeface="Arial" panose="020B0604020202020204" pitchFamily="34" charset="0"/>
                <a:cs typeface="Arial" panose="020B0604020202020204" pitchFamily="34" charset="0"/>
              </a:rPr>
              <a:t>LISTE </a:t>
            </a:r>
            <a:r>
              <a:rPr lang="fr-FR" sz="1600" u="sng" dirty="0">
                <a:ln w="17780" cmpd="sng">
                  <a:solidFill>
                    <a:schemeClr val="tx1"/>
                  </a:solidFill>
                  <a:prstDash val="solid"/>
                  <a:miter lim="800000"/>
                </a:ln>
                <a:solidFill>
                  <a:schemeClr val="bg1"/>
                </a:solidFill>
                <a:latin typeface="Arial" panose="020B0604020202020204" pitchFamily="34" charset="0"/>
                <a:cs typeface="Arial" panose="020B0604020202020204" pitchFamily="34" charset="0"/>
              </a:rPr>
              <a:t>DES EXPERTS (Non </a:t>
            </a:r>
            <a:r>
              <a:rPr lang="fr-FR" sz="1600" u="sng" dirty="0" smtClean="0">
                <a:ln w="17780" cmpd="sng">
                  <a:solidFill>
                    <a:schemeClr val="tx1"/>
                  </a:solidFill>
                  <a:prstDash val="solid"/>
                  <a:miter lim="800000"/>
                </a:ln>
                <a:solidFill>
                  <a:schemeClr val="bg1"/>
                </a:solidFill>
                <a:latin typeface="Arial" panose="020B0604020202020204" pitchFamily="34" charset="0"/>
                <a:cs typeface="Arial" panose="020B0604020202020204" pitchFamily="34" charset="0"/>
              </a:rPr>
              <a:t>exhaustive)</a:t>
            </a:r>
            <a:endParaRPr lang="fr-FR" sz="1600" dirty="0" smtClean="0">
              <a:solidFill>
                <a:schemeClr val="bg1"/>
              </a:solidFill>
              <a:latin typeface="Arial" panose="020B0604020202020204" pitchFamily="34" charset="0"/>
              <a:cs typeface="Arial" panose="020B0604020202020204" pitchFamily="34" charset="0"/>
            </a:endParaRPr>
          </a:p>
          <a:p>
            <a:endParaRPr lang="fr-FR" sz="200" b="1" dirty="0" smtClean="0">
              <a:latin typeface="Calisto MT" panose="02040603050505030304" pitchFamily="18" charset="0"/>
            </a:endParaRPr>
          </a:p>
          <a:p>
            <a:pPr marL="285750" indent="-285750">
              <a:buFont typeface="Wingdings" panose="05000000000000000000" pitchFamily="2" charset="2"/>
              <a:buChar char="§"/>
            </a:pPr>
            <a:r>
              <a:rPr lang="fr-FR" i="1" dirty="0" smtClean="0">
                <a:latin typeface="Calisto MT" panose="02040603050505030304" pitchFamily="18" charset="0"/>
              </a:rPr>
              <a:t>Pr. Justine DIFFO TCHUNKAM </a:t>
            </a:r>
          </a:p>
          <a:p>
            <a:pPr marL="285750" indent="-285750">
              <a:buFont typeface="Wingdings" panose="05000000000000000000" pitchFamily="2" charset="2"/>
              <a:buChar char="§"/>
            </a:pPr>
            <a:r>
              <a:rPr lang="fr-FR" i="1" dirty="0" smtClean="0">
                <a:latin typeface="Calisto MT" panose="02040603050505030304" pitchFamily="18" charset="0"/>
              </a:rPr>
              <a:t>Pr</a:t>
            </a:r>
            <a:r>
              <a:rPr lang="fr-FR" i="1" dirty="0">
                <a:latin typeface="Calisto MT" panose="02040603050505030304" pitchFamily="18" charset="0"/>
              </a:rPr>
              <a:t>. </a:t>
            </a:r>
            <a:r>
              <a:rPr lang="fr-FR" i="1" dirty="0" smtClean="0">
                <a:latin typeface="Calisto MT" panose="02040603050505030304" pitchFamily="18" charset="0"/>
              </a:rPr>
              <a:t>Gaston KENFACK DOUAJNI</a:t>
            </a:r>
          </a:p>
          <a:p>
            <a:pPr marL="285750" indent="-285750">
              <a:buFont typeface="Wingdings" panose="05000000000000000000" pitchFamily="2" charset="2"/>
              <a:buChar char="§"/>
            </a:pPr>
            <a:r>
              <a:rPr lang="fr-FR" i="1" dirty="0" smtClean="0">
                <a:latin typeface="Calisto MT" panose="02040603050505030304" pitchFamily="18" charset="0"/>
              </a:rPr>
              <a:t>Pr</a:t>
            </a:r>
            <a:r>
              <a:rPr lang="fr-FR" i="1" dirty="0">
                <a:latin typeface="Calisto MT" panose="02040603050505030304" pitchFamily="18" charset="0"/>
              </a:rPr>
              <a:t>. Emmanuel SIDIBI DARANKOUM </a:t>
            </a:r>
            <a:endParaRPr lang="fr-FR" i="1" dirty="0" smtClean="0">
              <a:latin typeface="Calisto MT" panose="02040603050505030304" pitchFamily="18" charset="0"/>
            </a:endParaRPr>
          </a:p>
          <a:p>
            <a:pPr marL="285750" indent="-285750">
              <a:buFont typeface="Wingdings" panose="05000000000000000000" pitchFamily="2" charset="2"/>
              <a:buChar char="§"/>
            </a:pPr>
            <a:r>
              <a:rPr lang="fr-FR" i="1" dirty="0" smtClean="0">
                <a:latin typeface="Calisto MT" panose="02040603050505030304" pitchFamily="18" charset="0"/>
              </a:rPr>
              <a:t>Pr</a:t>
            </a:r>
            <a:r>
              <a:rPr lang="fr-FR" i="1" dirty="0">
                <a:latin typeface="Calisto MT" panose="02040603050505030304" pitchFamily="18" charset="0"/>
              </a:rPr>
              <a:t>. </a:t>
            </a:r>
            <a:r>
              <a:rPr lang="fr-FR" i="1" dirty="0" err="1">
                <a:latin typeface="Calisto MT" panose="02040603050505030304" pitchFamily="18" charset="0"/>
              </a:rPr>
              <a:t>Rabiatou</a:t>
            </a:r>
            <a:r>
              <a:rPr lang="fr-FR" i="1" dirty="0">
                <a:latin typeface="Calisto MT" panose="02040603050505030304" pitchFamily="18" charset="0"/>
              </a:rPr>
              <a:t> </a:t>
            </a:r>
            <a:r>
              <a:rPr lang="fr-FR" i="1" dirty="0" smtClean="0">
                <a:latin typeface="Calisto MT" panose="02040603050505030304" pitchFamily="18" charset="0"/>
              </a:rPr>
              <a:t> DAMPULO </a:t>
            </a:r>
          </a:p>
          <a:p>
            <a:pPr marL="285750" indent="-285750">
              <a:buFont typeface="Wingdings" panose="05000000000000000000" pitchFamily="2" charset="2"/>
              <a:buChar char="§"/>
            </a:pPr>
            <a:r>
              <a:rPr lang="fr-FR" i="1" dirty="0" smtClean="0">
                <a:latin typeface="Calisto MT" panose="02040603050505030304" pitchFamily="18" charset="0"/>
              </a:rPr>
              <a:t>Pr</a:t>
            </a:r>
            <a:r>
              <a:rPr lang="fr-FR" i="1" dirty="0">
                <a:latin typeface="Calisto MT" panose="02040603050505030304" pitchFamily="18" charset="0"/>
              </a:rPr>
              <a:t>. </a:t>
            </a:r>
            <a:r>
              <a:rPr lang="fr-FR" i="1" dirty="0" err="1">
                <a:latin typeface="Calisto MT" panose="02040603050505030304" pitchFamily="18" charset="0"/>
              </a:rPr>
              <a:t>Dashaco</a:t>
            </a:r>
            <a:r>
              <a:rPr lang="fr-FR" i="1" dirty="0">
                <a:latin typeface="Calisto MT" panose="02040603050505030304" pitchFamily="18" charset="0"/>
              </a:rPr>
              <a:t> John TAMBUTOH </a:t>
            </a:r>
          </a:p>
          <a:p>
            <a:pPr marL="285750" indent="-285750">
              <a:buFont typeface="Wingdings" panose="05000000000000000000" pitchFamily="2" charset="2"/>
              <a:buChar char="§"/>
            </a:pPr>
            <a:r>
              <a:rPr lang="fr-FR" i="1" dirty="0" smtClean="0">
                <a:latin typeface="Calisto MT" panose="02040603050505030304" pitchFamily="18" charset="0"/>
              </a:rPr>
              <a:t>Pr. </a:t>
            </a:r>
            <a:r>
              <a:rPr lang="fr-FR" i="1" dirty="0" err="1" smtClean="0">
                <a:latin typeface="Calisto MT" panose="02040603050505030304" pitchFamily="18" charset="0"/>
              </a:rPr>
              <a:t>Atangcho</a:t>
            </a:r>
            <a:r>
              <a:rPr lang="fr-FR" i="1" dirty="0" smtClean="0">
                <a:latin typeface="Calisto MT" panose="02040603050505030304" pitchFamily="18" charset="0"/>
              </a:rPr>
              <a:t> NJI AKONOUMBO </a:t>
            </a:r>
          </a:p>
          <a:p>
            <a:pPr marL="285750" indent="-285750">
              <a:buFont typeface="Wingdings" panose="05000000000000000000" pitchFamily="2" charset="2"/>
              <a:buChar char="§"/>
            </a:pPr>
            <a:r>
              <a:rPr lang="fr-FR" i="1" dirty="0" smtClean="0">
                <a:latin typeface="Calisto MT" panose="02040603050505030304" pitchFamily="18" charset="0"/>
              </a:rPr>
              <a:t>Pr. Pascal NGUIHE KANTE</a:t>
            </a:r>
          </a:p>
        </p:txBody>
      </p:sp>
      <p:sp>
        <p:nvSpPr>
          <p:cNvPr id="11" name="Rectangle 10"/>
          <p:cNvSpPr/>
          <p:nvPr/>
        </p:nvSpPr>
        <p:spPr>
          <a:xfrm>
            <a:off x="4932040" y="2132856"/>
            <a:ext cx="3888432" cy="1508105"/>
          </a:xfrm>
          <a:prstGeom prst="rect">
            <a:avLst/>
          </a:prstGeom>
        </p:spPr>
        <p:txBody>
          <a:bodyPr wrap="square">
            <a:spAutoFit/>
          </a:bodyPr>
          <a:lstStyle/>
          <a:p>
            <a:endParaRPr lang="fr-FR" sz="1600" b="1" i="1" dirty="0" smtClean="0">
              <a:latin typeface="Calisto MT" panose="02040603050505030304" pitchFamily="18" charset="0"/>
            </a:endParaRPr>
          </a:p>
          <a:p>
            <a:endParaRPr lang="fr-FR" sz="1600" b="1" i="1" dirty="0">
              <a:latin typeface="Calisto MT" panose="02040603050505030304" pitchFamily="18" charset="0"/>
            </a:endParaRPr>
          </a:p>
          <a:p>
            <a:endParaRPr lang="fr-FR" sz="1200" i="1" dirty="0">
              <a:latin typeface="Calisto MT" panose="02040603050505030304" pitchFamily="18" charset="0"/>
            </a:endParaRPr>
          </a:p>
          <a:p>
            <a:pPr marL="171450" indent="-171450">
              <a:buFontTx/>
              <a:buChar char="-"/>
            </a:pPr>
            <a:endParaRPr lang="fr-FR" sz="1200" i="1" dirty="0" smtClean="0">
              <a:latin typeface="Calisto MT" panose="02040603050505030304" pitchFamily="18" charset="0"/>
            </a:endParaRPr>
          </a:p>
          <a:p>
            <a:pPr marL="171450" indent="-171450">
              <a:buFontTx/>
              <a:buChar char="-"/>
            </a:pPr>
            <a:endParaRPr lang="fr-FR" sz="1200" i="1" dirty="0" smtClean="0">
              <a:latin typeface="Calisto MT" panose="02040603050505030304" pitchFamily="18" charset="0"/>
            </a:endParaRPr>
          </a:p>
          <a:p>
            <a:pPr marL="171450" indent="-171450">
              <a:buFontTx/>
              <a:buChar char="-"/>
            </a:pPr>
            <a:endParaRPr lang="fr-FR" sz="1200" i="1" dirty="0" smtClean="0">
              <a:latin typeface="Calisto MT" panose="02040603050505030304" pitchFamily="18" charset="0"/>
            </a:endParaRPr>
          </a:p>
          <a:p>
            <a:pPr marL="171450" indent="-171450">
              <a:buFontTx/>
              <a:buChar char="-"/>
            </a:pPr>
            <a:endParaRPr lang="fr-FR" sz="1200" i="1" dirty="0">
              <a:latin typeface="Calisto MT" panose="02040603050505030304" pitchFamily="18" charset="0"/>
            </a:endParaRPr>
          </a:p>
        </p:txBody>
      </p:sp>
      <p:sp>
        <p:nvSpPr>
          <p:cNvPr id="13" name="Rectangle 12"/>
          <p:cNvSpPr/>
          <p:nvPr/>
        </p:nvSpPr>
        <p:spPr>
          <a:xfrm>
            <a:off x="4379788" y="2421858"/>
            <a:ext cx="4436740" cy="2585323"/>
          </a:xfrm>
          <a:prstGeom prst="rect">
            <a:avLst/>
          </a:prstGeom>
        </p:spPr>
        <p:txBody>
          <a:bodyPr wrap="square">
            <a:spAutoFit/>
          </a:bodyPr>
          <a:lstStyle/>
          <a:p>
            <a:pPr marL="285750" lvl="0" indent="-285750">
              <a:buFont typeface="Wingdings" panose="05000000000000000000" pitchFamily="2" charset="2"/>
              <a:buChar char="§"/>
            </a:pPr>
            <a:r>
              <a:rPr lang="fr-FR" i="1" dirty="0" smtClean="0">
                <a:solidFill>
                  <a:prstClr val="black"/>
                </a:solidFill>
                <a:latin typeface="Calisto MT" panose="02040603050505030304" pitchFamily="18" charset="0"/>
              </a:rPr>
              <a:t>Pr. Athanase FOKO</a:t>
            </a:r>
          </a:p>
          <a:p>
            <a:pPr marL="285750" lvl="0" indent="-285750">
              <a:buFont typeface="Wingdings" panose="05000000000000000000" pitchFamily="2" charset="2"/>
              <a:buChar char="§"/>
            </a:pPr>
            <a:r>
              <a:rPr lang="fr-FR" i="1" dirty="0" smtClean="0">
                <a:solidFill>
                  <a:prstClr val="black"/>
                </a:solidFill>
                <a:latin typeface="Calisto MT" panose="02040603050505030304" pitchFamily="18" charset="0"/>
              </a:rPr>
              <a:t>Pr</a:t>
            </a:r>
            <a:r>
              <a:rPr lang="fr-FR" i="1" dirty="0">
                <a:solidFill>
                  <a:prstClr val="black"/>
                </a:solidFill>
                <a:latin typeface="Calisto MT" panose="02040603050505030304" pitchFamily="18" charset="0"/>
              </a:rPr>
              <a:t>. Simon TABE </a:t>
            </a:r>
            <a:r>
              <a:rPr lang="fr-FR" i="1" dirty="0" err="1">
                <a:solidFill>
                  <a:prstClr val="black"/>
                </a:solidFill>
                <a:latin typeface="Calisto MT" panose="02040603050505030304" pitchFamily="18" charset="0"/>
              </a:rPr>
              <a:t>TABE</a:t>
            </a:r>
            <a:r>
              <a:rPr lang="fr-FR" i="1" dirty="0">
                <a:solidFill>
                  <a:prstClr val="black"/>
                </a:solidFill>
                <a:latin typeface="Calisto MT" panose="02040603050505030304" pitchFamily="18" charset="0"/>
              </a:rPr>
              <a:t> </a:t>
            </a:r>
          </a:p>
          <a:p>
            <a:pPr marL="285750" lvl="0" indent="-285750">
              <a:buFont typeface="Wingdings" panose="05000000000000000000" pitchFamily="2" charset="2"/>
              <a:buChar char="§"/>
            </a:pPr>
            <a:r>
              <a:rPr lang="fr-FR" i="1" dirty="0">
                <a:solidFill>
                  <a:prstClr val="black"/>
                </a:solidFill>
                <a:latin typeface="Calisto MT" panose="02040603050505030304" pitchFamily="18" charset="0"/>
              </a:rPr>
              <a:t>Pr. Gérard BLANC </a:t>
            </a:r>
          </a:p>
          <a:p>
            <a:pPr marL="285750" lvl="0" indent="-285750">
              <a:buFont typeface="Wingdings" panose="05000000000000000000" pitchFamily="2" charset="2"/>
              <a:buChar char="§"/>
            </a:pPr>
            <a:r>
              <a:rPr lang="fr-FR" i="1" dirty="0">
                <a:solidFill>
                  <a:prstClr val="black"/>
                </a:solidFill>
                <a:latin typeface="Calisto MT" panose="02040603050505030304" pitchFamily="18" charset="0"/>
              </a:rPr>
              <a:t>Pr. </a:t>
            </a:r>
            <a:r>
              <a:rPr lang="fr-FR" i="1" dirty="0" smtClean="0">
                <a:solidFill>
                  <a:prstClr val="black"/>
                </a:solidFill>
                <a:latin typeface="Calisto MT" panose="02040603050505030304" pitchFamily="18" charset="0"/>
              </a:rPr>
              <a:t>Victor Emmanuel </a:t>
            </a:r>
            <a:r>
              <a:rPr lang="fr-FR" i="1" dirty="0">
                <a:solidFill>
                  <a:prstClr val="black"/>
                </a:solidFill>
                <a:latin typeface="Calisto MT" panose="02040603050505030304" pitchFamily="18" charset="0"/>
              </a:rPr>
              <a:t>BOKALLI</a:t>
            </a:r>
          </a:p>
          <a:p>
            <a:pPr marL="285750" lvl="0" indent="-285750">
              <a:buFont typeface="Wingdings" panose="05000000000000000000" pitchFamily="2" charset="2"/>
              <a:buChar char="§"/>
            </a:pPr>
            <a:r>
              <a:rPr lang="fr-FR" i="1" dirty="0">
                <a:solidFill>
                  <a:prstClr val="black"/>
                </a:solidFill>
                <a:latin typeface="Calisto MT" panose="02040603050505030304" pitchFamily="18" charset="0"/>
              </a:rPr>
              <a:t>Pr. Robert NEMEDEU </a:t>
            </a:r>
          </a:p>
          <a:p>
            <a:pPr marL="285750" lvl="0" indent="-285750">
              <a:buFont typeface="Wingdings" panose="05000000000000000000" pitchFamily="2" charset="2"/>
              <a:buChar char="§"/>
            </a:pPr>
            <a:r>
              <a:rPr lang="fr-FR" i="1" dirty="0">
                <a:solidFill>
                  <a:prstClr val="black"/>
                </a:solidFill>
                <a:latin typeface="Calisto MT" panose="02040603050505030304" pitchFamily="18" charset="0"/>
              </a:rPr>
              <a:t>Pr. André AKAM  </a:t>
            </a:r>
            <a:r>
              <a:rPr lang="fr-FR" i="1" dirty="0" err="1">
                <a:solidFill>
                  <a:prstClr val="black"/>
                </a:solidFill>
                <a:latin typeface="Calisto MT" panose="02040603050505030304" pitchFamily="18" charset="0"/>
              </a:rPr>
              <a:t>AKAM</a:t>
            </a:r>
            <a:endParaRPr lang="fr-FR" i="1" dirty="0">
              <a:solidFill>
                <a:prstClr val="black"/>
              </a:solidFill>
              <a:latin typeface="Calisto MT" panose="02040603050505030304" pitchFamily="18" charset="0"/>
            </a:endParaRPr>
          </a:p>
          <a:p>
            <a:pPr marL="285750" lvl="0" indent="-285750">
              <a:buFont typeface="Wingdings" panose="05000000000000000000" pitchFamily="2" charset="2"/>
              <a:buChar char="§"/>
            </a:pPr>
            <a:r>
              <a:rPr lang="fr-FR" i="1" dirty="0">
                <a:solidFill>
                  <a:prstClr val="black"/>
                </a:solidFill>
                <a:latin typeface="Calisto MT" panose="02040603050505030304" pitchFamily="18" charset="0"/>
              </a:rPr>
              <a:t>Pr  </a:t>
            </a:r>
            <a:r>
              <a:rPr lang="fr-FR" i="1" dirty="0" smtClean="0">
                <a:solidFill>
                  <a:prstClr val="black"/>
                </a:solidFill>
                <a:latin typeface="Calisto MT" panose="02040603050505030304" pitchFamily="18" charset="0"/>
              </a:rPr>
              <a:t>Henri </a:t>
            </a:r>
            <a:r>
              <a:rPr lang="fr-FR" i="1" dirty="0" err="1" smtClean="0">
                <a:solidFill>
                  <a:prstClr val="black"/>
                </a:solidFill>
                <a:latin typeface="Calisto MT" panose="02040603050505030304" pitchFamily="18" charset="0"/>
              </a:rPr>
              <a:t>Bebey</a:t>
            </a:r>
            <a:r>
              <a:rPr lang="fr-FR" i="1" dirty="0" smtClean="0">
                <a:solidFill>
                  <a:prstClr val="black"/>
                </a:solidFill>
                <a:latin typeface="Calisto MT" panose="02040603050505030304" pitchFamily="18" charset="0"/>
              </a:rPr>
              <a:t> </a:t>
            </a:r>
            <a:r>
              <a:rPr lang="fr-FR" i="1" dirty="0">
                <a:solidFill>
                  <a:prstClr val="black"/>
                </a:solidFill>
                <a:latin typeface="Calisto MT" panose="02040603050505030304" pitchFamily="18" charset="0"/>
              </a:rPr>
              <a:t>MODI </a:t>
            </a:r>
            <a:r>
              <a:rPr lang="fr-FR" i="1" dirty="0" smtClean="0">
                <a:solidFill>
                  <a:prstClr val="black"/>
                </a:solidFill>
                <a:latin typeface="Calisto MT" panose="02040603050505030304" pitchFamily="18" charset="0"/>
              </a:rPr>
              <a:t>KOKO</a:t>
            </a:r>
          </a:p>
          <a:p>
            <a:pPr marL="285750" indent="-285750">
              <a:buFont typeface="Wingdings" panose="05000000000000000000" pitchFamily="2" charset="2"/>
              <a:buChar char="§"/>
            </a:pPr>
            <a:r>
              <a:rPr lang="fr-FR" i="1" dirty="0">
                <a:latin typeface="Calisto MT" panose="02040603050505030304" pitchFamily="18" charset="0"/>
              </a:rPr>
              <a:t>Pr. Salvatore MANCUSO </a:t>
            </a:r>
            <a:endParaRPr lang="fr-FR" sz="1200" i="1" dirty="0">
              <a:latin typeface="Calisto MT" panose="02040603050505030304" pitchFamily="18" charset="0"/>
            </a:endParaRPr>
          </a:p>
          <a:p>
            <a:pPr marL="285750" lvl="0" indent="-285750">
              <a:buFont typeface="Wingdings" panose="05000000000000000000" pitchFamily="2" charset="2"/>
              <a:buChar char="§"/>
            </a:pPr>
            <a:endParaRPr lang="fr-FR" i="1" dirty="0">
              <a:solidFill>
                <a:prstClr val="black"/>
              </a:solidFill>
              <a:latin typeface="Calisto MT" panose="02040603050505030304" pitchFamily="18"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8350" y="4437112"/>
            <a:ext cx="1872208" cy="17383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43809" y="4653136"/>
            <a:ext cx="2088232" cy="15222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8055699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u numéro de diapositive 5"/>
          <p:cNvSpPr>
            <a:spLocks noGrp="1"/>
          </p:cNvSpPr>
          <p:nvPr>
            <p:ph type="sldNum" sz="quarter" idx="12"/>
          </p:nvPr>
        </p:nvSpPr>
        <p:spPr/>
        <p:txBody>
          <a:bodyPr>
            <a:normAutofit/>
          </a:bodyPr>
          <a:lstStyle/>
          <a:p>
            <a:fld id="{2E58222E-7229-4D8F-B4BA-0032E7417FF6}" type="slidenum">
              <a:rPr lang="fr-FR" smtClean="0"/>
              <a:pPr/>
              <a:t>15</a:t>
            </a:fld>
            <a:endParaRPr lang="fr-FR"/>
          </a:p>
        </p:txBody>
      </p:sp>
      <p:sp>
        <p:nvSpPr>
          <p:cNvPr id="2" name="Titre 1"/>
          <p:cNvSpPr>
            <a:spLocks noGrp="1"/>
          </p:cNvSpPr>
          <p:nvPr>
            <p:ph type="title"/>
          </p:nvPr>
        </p:nvSpPr>
        <p:spPr/>
        <p:txBody>
          <a:bodyPr>
            <a:normAutofit/>
          </a:bodyPr>
          <a:lstStyle/>
          <a:p>
            <a:r>
              <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sto MT" panose="02040603050505030304" pitchFamily="18" charset="0"/>
              </a:rPr>
              <a:t>EXPERTISE QUALIFIEE</a:t>
            </a:r>
          </a:p>
        </p:txBody>
      </p:sp>
      <p:pic>
        <p:nvPicPr>
          <p:cNvPr id="9" name="Image 1" descr="drapeaux 2"/>
          <p:cNvPicPr>
            <a:picLocks noChangeAspect="1"/>
          </p:cNvPicPr>
          <p:nvPr/>
        </p:nvPicPr>
        <p:blipFill>
          <a:blip r:embed="rId2">
            <a:lum bright="6000" contrast="-24000"/>
            <a:extLst>
              <a:ext uri="{28A0092B-C50C-407E-A947-70E740481C1C}">
                <a14:useLocalDpi xmlns:a14="http://schemas.microsoft.com/office/drawing/2010/main" val="0"/>
              </a:ext>
            </a:extLst>
          </a:blip>
          <a:srcRect l="523" t="9673" r="427" b="13683"/>
          <a:stretch>
            <a:fillRect/>
          </a:stretch>
        </p:blipFill>
        <p:spPr bwMode="auto">
          <a:xfrm flipV="1">
            <a:off x="251520" y="6381328"/>
            <a:ext cx="8736971" cy="36568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57200" y="2238027"/>
            <a:ext cx="4608512" cy="4462760"/>
          </a:xfrm>
          <a:prstGeom prst="rect">
            <a:avLst/>
          </a:prstGeom>
        </p:spPr>
        <p:txBody>
          <a:bodyPr wrap="square">
            <a:spAutoFit/>
          </a:bodyPr>
          <a:lstStyle/>
          <a:p>
            <a:r>
              <a:rPr lang="fr-FR" sz="1600" b="1" u="sng" dirty="0" smtClean="0">
                <a:ln w="17780" cmpd="sng">
                  <a:solidFill>
                    <a:schemeClr val="tx1"/>
                  </a:solidFill>
                  <a:prstDash val="solid"/>
                  <a:miter lim="800000"/>
                </a:ln>
                <a:latin typeface="Arial" panose="020B0604020202020204" pitchFamily="34" charset="0"/>
                <a:cs typeface="Arial" panose="020B0604020202020204" pitchFamily="34" charset="0"/>
              </a:rPr>
              <a:t>LISTE </a:t>
            </a:r>
            <a:r>
              <a:rPr lang="fr-FR" sz="1600" b="1" u="sng" dirty="0">
                <a:ln w="17780" cmpd="sng">
                  <a:solidFill>
                    <a:schemeClr val="tx1"/>
                  </a:solidFill>
                  <a:prstDash val="solid"/>
                  <a:miter lim="800000"/>
                </a:ln>
                <a:latin typeface="Arial" panose="020B0604020202020204" pitchFamily="34" charset="0"/>
                <a:cs typeface="Arial" panose="020B0604020202020204" pitchFamily="34" charset="0"/>
              </a:rPr>
              <a:t>DES EXPERTS (Non exhaustive</a:t>
            </a:r>
            <a:r>
              <a:rPr lang="fr-FR" sz="1600" b="1" dirty="0" smtClean="0">
                <a:ln w="17780" cmpd="sng">
                  <a:solidFill>
                    <a:schemeClr val="tx1"/>
                  </a:solidFill>
                  <a:prstDash val="solid"/>
                  <a:miter lim="800000"/>
                </a:ln>
                <a:latin typeface="Arial" panose="020B0604020202020204" pitchFamily="34" charset="0"/>
                <a:cs typeface="Arial" panose="020B0604020202020204" pitchFamily="34" charset="0"/>
              </a:rPr>
              <a:t>)</a:t>
            </a:r>
          </a:p>
          <a:p>
            <a:endParaRPr lang="fr-FR" sz="200" b="1" dirty="0" smtClean="0">
              <a:latin typeface="Calisto MT" panose="02040603050505030304" pitchFamily="18" charset="0"/>
            </a:endParaRPr>
          </a:p>
          <a:p>
            <a:pPr marL="171450" indent="-171450">
              <a:buFontTx/>
              <a:buChar char="-"/>
            </a:pPr>
            <a:endParaRPr lang="fr-FR" sz="800" b="1" i="1" dirty="0" smtClean="0">
              <a:latin typeface="Calisto MT" panose="02040603050505030304" pitchFamily="18" charset="0"/>
            </a:endParaRPr>
          </a:p>
          <a:p>
            <a:pPr marL="285750" lvl="0" indent="-285750">
              <a:buFont typeface="Wingdings" panose="05000000000000000000" pitchFamily="2" charset="2"/>
              <a:buChar char="§"/>
            </a:pPr>
            <a:r>
              <a:rPr lang="fr-FR" i="1" dirty="0">
                <a:solidFill>
                  <a:prstClr val="black"/>
                </a:solidFill>
                <a:latin typeface="Calisto MT" panose="02040603050505030304" pitchFamily="18" charset="0"/>
              </a:rPr>
              <a:t>Justice Anne AFONG </a:t>
            </a:r>
          </a:p>
          <a:p>
            <a:pPr marL="285750" lvl="0" indent="-285750">
              <a:buFont typeface="Wingdings" panose="05000000000000000000" pitchFamily="2" charset="2"/>
              <a:buChar char="§"/>
            </a:pPr>
            <a:r>
              <a:rPr lang="fr-FR" i="1" dirty="0">
                <a:solidFill>
                  <a:prstClr val="black"/>
                </a:solidFill>
                <a:latin typeface="Calisto MT" panose="02040603050505030304" pitchFamily="18" charset="0"/>
              </a:rPr>
              <a:t>Justice Florence ASHA </a:t>
            </a:r>
          </a:p>
          <a:p>
            <a:pPr marL="285750" lvl="0" indent="-285750">
              <a:buFont typeface="Wingdings" panose="05000000000000000000" pitchFamily="2" charset="2"/>
              <a:buChar char="§"/>
            </a:pPr>
            <a:r>
              <a:rPr lang="fr-FR" i="1" dirty="0">
                <a:solidFill>
                  <a:prstClr val="black"/>
                </a:solidFill>
                <a:latin typeface="Calisto MT" panose="02040603050505030304" pitchFamily="18" charset="0"/>
              </a:rPr>
              <a:t>Justice Prudence TANGHAM </a:t>
            </a:r>
            <a:r>
              <a:rPr lang="fr-FR" i="1" dirty="0" smtClean="0">
                <a:solidFill>
                  <a:prstClr val="black"/>
                </a:solidFill>
                <a:latin typeface="Calisto MT" panose="02040603050505030304" pitchFamily="18" charset="0"/>
              </a:rPr>
              <a:t>GALEGA</a:t>
            </a:r>
          </a:p>
          <a:p>
            <a:pPr marL="285750" lvl="0" indent="-285750">
              <a:buFont typeface="Wingdings" panose="05000000000000000000" pitchFamily="2" charset="2"/>
              <a:buChar char="§"/>
            </a:pPr>
            <a:r>
              <a:rPr lang="fr-FR" i="1" dirty="0" err="1" smtClean="0">
                <a:solidFill>
                  <a:prstClr val="black"/>
                </a:solidFill>
                <a:latin typeface="Calisto MT" panose="02040603050505030304" pitchFamily="18" charset="0"/>
              </a:rPr>
              <a:t>Barrister</a:t>
            </a:r>
            <a:r>
              <a:rPr lang="fr-FR" i="1" dirty="0" smtClean="0">
                <a:solidFill>
                  <a:prstClr val="black"/>
                </a:solidFill>
                <a:latin typeface="Calisto MT" panose="02040603050505030304" pitchFamily="18" charset="0"/>
              </a:rPr>
              <a:t> Mary Concilia ANCHANG</a:t>
            </a:r>
          </a:p>
          <a:p>
            <a:pPr marL="285750" lvl="0" indent="-285750">
              <a:buFont typeface="Wingdings" panose="05000000000000000000" pitchFamily="2" charset="2"/>
              <a:buChar char="§"/>
            </a:pPr>
            <a:r>
              <a:rPr lang="fr-FR" i="1" dirty="0" smtClean="0">
                <a:solidFill>
                  <a:prstClr val="black"/>
                </a:solidFill>
                <a:latin typeface="Calisto MT" panose="02040603050505030304" pitchFamily="18" charset="0"/>
              </a:rPr>
              <a:t>M. André Franck AHOYO</a:t>
            </a:r>
          </a:p>
          <a:p>
            <a:pPr marL="285750" lvl="0" indent="-285750">
              <a:buFont typeface="Wingdings" panose="05000000000000000000" pitchFamily="2" charset="2"/>
              <a:buChar char="§"/>
            </a:pPr>
            <a:r>
              <a:rPr lang="fr-FR" i="1" dirty="0">
                <a:solidFill>
                  <a:prstClr val="black"/>
                </a:solidFill>
                <a:latin typeface="Calisto MT" panose="02040603050505030304" pitchFamily="18" charset="0"/>
              </a:rPr>
              <a:t>Dr. Pierrette ESSAMA </a:t>
            </a:r>
          </a:p>
          <a:p>
            <a:pPr marL="285750" lvl="0" indent="-285750">
              <a:buFont typeface="Wingdings" panose="05000000000000000000" pitchFamily="2" charset="2"/>
              <a:buChar char="§"/>
            </a:pPr>
            <a:r>
              <a:rPr lang="fr-FR" i="1" dirty="0" smtClean="0">
                <a:solidFill>
                  <a:prstClr val="black"/>
                </a:solidFill>
                <a:latin typeface="Calisto MT" panose="02040603050505030304" pitchFamily="18" charset="0"/>
              </a:rPr>
              <a:t>Dr</a:t>
            </a:r>
            <a:r>
              <a:rPr lang="fr-FR" i="1" dirty="0">
                <a:solidFill>
                  <a:prstClr val="black"/>
                </a:solidFill>
                <a:latin typeface="Calisto MT" panose="02040603050505030304" pitchFamily="18" charset="0"/>
              </a:rPr>
              <a:t>. Alban LUKONG </a:t>
            </a:r>
          </a:p>
          <a:p>
            <a:pPr marL="285750" lvl="0" indent="-285750">
              <a:buFont typeface="Wingdings" panose="05000000000000000000" pitchFamily="2" charset="2"/>
              <a:buChar char="§"/>
            </a:pPr>
            <a:r>
              <a:rPr lang="fr-FR" i="1" dirty="0">
                <a:solidFill>
                  <a:prstClr val="black"/>
                </a:solidFill>
                <a:latin typeface="Calisto MT" panose="02040603050505030304" pitchFamily="18" charset="0"/>
              </a:rPr>
              <a:t>Dr. Ernest DUGA TITANJI</a:t>
            </a:r>
          </a:p>
          <a:p>
            <a:pPr marL="285750" lvl="0" indent="-285750">
              <a:buFont typeface="Wingdings" panose="05000000000000000000" pitchFamily="2" charset="2"/>
              <a:buChar char="§"/>
            </a:pPr>
            <a:r>
              <a:rPr lang="fr-FR" i="1" dirty="0">
                <a:solidFill>
                  <a:prstClr val="black"/>
                </a:solidFill>
                <a:latin typeface="Calisto MT" panose="02040603050505030304" pitchFamily="18" charset="0"/>
              </a:rPr>
              <a:t>Dr. Achille NGWANZA </a:t>
            </a:r>
          </a:p>
          <a:p>
            <a:pPr marL="285750" lvl="0" indent="-285750">
              <a:buFont typeface="Wingdings" panose="05000000000000000000" pitchFamily="2" charset="2"/>
              <a:buChar char="§"/>
            </a:pPr>
            <a:r>
              <a:rPr lang="fr-FR" i="1" dirty="0">
                <a:solidFill>
                  <a:prstClr val="black"/>
                </a:solidFill>
                <a:latin typeface="Calisto MT" panose="02040603050505030304" pitchFamily="18" charset="0"/>
              </a:rPr>
              <a:t>Dr. Jean Alain PENDA </a:t>
            </a:r>
            <a:endParaRPr lang="fr-FR" i="1" dirty="0" smtClean="0">
              <a:solidFill>
                <a:prstClr val="black"/>
              </a:solidFill>
              <a:latin typeface="Calisto MT" panose="02040603050505030304" pitchFamily="18" charset="0"/>
            </a:endParaRPr>
          </a:p>
          <a:p>
            <a:pPr marL="285750" lvl="0" indent="-285750">
              <a:buFont typeface="Wingdings" panose="05000000000000000000" pitchFamily="2" charset="2"/>
              <a:buChar char="§"/>
            </a:pPr>
            <a:r>
              <a:rPr lang="fr-FR" i="1" dirty="0" smtClean="0">
                <a:solidFill>
                  <a:prstClr val="black"/>
                </a:solidFill>
                <a:latin typeface="Calisto MT" panose="02040603050505030304" pitchFamily="18" charset="0"/>
              </a:rPr>
              <a:t>Dr. Didier LOUKAKOU</a:t>
            </a:r>
          </a:p>
          <a:p>
            <a:pPr marL="285750" lvl="0" indent="-285750">
              <a:buFont typeface="Wingdings" panose="05000000000000000000" pitchFamily="2" charset="2"/>
              <a:buChar char="§"/>
            </a:pPr>
            <a:endParaRPr lang="fr-FR" b="1" i="1" dirty="0">
              <a:solidFill>
                <a:prstClr val="black"/>
              </a:solidFill>
              <a:latin typeface="Calisto MT" panose="02040603050505030304" pitchFamily="18" charset="0"/>
            </a:endParaRPr>
          </a:p>
          <a:p>
            <a:pPr lvl="0"/>
            <a:r>
              <a:rPr lang="fr-FR" b="1" i="1" dirty="0" smtClean="0">
                <a:solidFill>
                  <a:prstClr val="black"/>
                </a:solidFill>
                <a:latin typeface="Calisto MT" panose="02040603050505030304" pitchFamily="18" charset="0"/>
              </a:rPr>
              <a:t> </a:t>
            </a:r>
            <a:endParaRPr lang="fr-FR" b="1" i="1" dirty="0">
              <a:solidFill>
                <a:prstClr val="black"/>
              </a:solidFill>
              <a:latin typeface="Calisto MT" panose="02040603050505030304" pitchFamily="18" charset="0"/>
            </a:endParaRPr>
          </a:p>
          <a:p>
            <a:pPr marL="171450" indent="-171450">
              <a:buFontTx/>
              <a:buChar char="-"/>
            </a:pPr>
            <a:endParaRPr lang="fr-FR" sz="1200" b="1" i="1" dirty="0">
              <a:latin typeface="Calisto MT" panose="02040603050505030304" pitchFamily="18" charset="0"/>
            </a:endParaRPr>
          </a:p>
          <a:p>
            <a:pPr marL="171450" indent="-171450">
              <a:buFontTx/>
              <a:buChar char="-"/>
            </a:pPr>
            <a:endParaRPr lang="fr-FR" sz="1200" b="1" i="1" dirty="0">
              <a:latin typeface="Calisto MT" panose="02040603050505030304" pitchFamily="18" charset="0"/>
            </a:endParaRPr>
          </a:p>
        </p:txBody>
      </p:sp>
      <p:sp>
        <p:nvSpPr>
          <p:cNvPr id="11" name="Rectangle 10"/>
          <p:cNvSpPr/>
          <p:nvPr/>
        </p:nvSpPr>
        <p:spPr>
          <a:xfrm>
            <a:off x="4932040" y="2132856"/>
            <a:ext cx="3888432" cy="1508105"/>
          </a:xfrm>
          <a:prstGeom prst="rect">
            <a:avLst/>
          </a:prstGeom>
        </p:spPr>
        <p:txBody>
          <a:bodyPr wrap="square">
            <a:spAutoFit/>
          </a:bodyPr>
          <a:lstStyle/>
          <a:p>
            <a:endParaRPr lang="fr-FR" sz="1600" b="1" i="1" dirty="0" smtClean="0">
              <a:latin typeface="Calisto MT" panose="02040603050505030304" pitchFamily="18" charset="0"/>
            </a:endParaRPr>
          </a:p>
          <a:p>
            <a:endParaRPr lang="fr-FR" sz="1600" b="1" i="1" dirty="0">
              <a:latin typeface="Calisto MT" panose="02040603050505030304" pitchFamily="18" charset="0"/>
            </a:endParaRPr>
          </a:p>
          <a:p>
            <a:endParaRPr lang="fr-FR" sz="1200" i="1" dirty="0">
              <a:latin typeface="Calisto MT" panose="02040603050505030304" pitchFamily="18" charset="0"/>
            </a:endParaRPr>
          </a:p>
          <a:p>
            <a:pPr marL="171450" indent="-171450">
              <a:buFontTx/>
              <a:buChar char="-"/>
            </a:pPr>
            <a:endParaRPr lang="fr-FR" sz="1200" i="1" dirty="0" smtClean="0">
              <a:latin typeface="Calisto MT" panose="02040603050505030304" pitchFamily="18" charset="0"/>
            </a:endParaRPr>
          </a:p>
          <a:p>
            <a:pPr marL="171450" indent="-171450">
              <a:buFontTx/>
              <a:buChar char="-"/>
            </a:pPr>
            <a:endParaRPr lang="fr-FR" sz="1200" i="1" dirty="0" smtClean="0">
              <a:latin typeface="Calisto MT" panose="02040603050505030304" pitchFamily="18" charset="0"/>
            </a:endParaRPr>
          </a:p>
          <a:p>
            <a:pPr marL="171450" indent="-171450">
              <a:buFontTx/>
              <a:buChar char="-"/>
            </a:pPr>
            <a:endParaRPr lang="fr-FR" sz="1200" i="1" dirty="0" smtClean="0">
              <a:latin typeface="Calisto MT" panose="02040603050505030304" pitchFamily="18" charset="0"/>
            </a:endParaRPr>
          </a:p>
          <a:p>
            <a:pPr marL="171450" indent="-171450">
              <a:buFontTx/>
              <a:buChar char="-"/>
            </a:pPr>
            <a:endParaRPr lang="fr-FR" sz="1200" i="1" dirty="0">
              <a:latin typeface="Calisto MT" panose="02040603050505030304" pitchFamily="18" charset="0"/>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2" y="2886908"/>
            <a:ext cx="2219325" cy="2733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3361003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u numéro de diapositive 5"/>
          <p:cNvSpPr>
            <a:spLocks noGrp="1"/>
          </p:cNvSpPr>
          <p:nvPr>
            <p:ph type="sldNum" sz="quarter" idx="12"/>
          </p:nvPr>
        </p:nvSpPr>
        <p:spPr/>
        <p:txBody>
          <a:bodyPr>
            <a:normAutofit/>
          </a:bodyPr>
          <a:lstStyle/>
          <a:p>
            <a:fld id="{2E58222E-7229-4D8F-B4BA-0032E7417FF6}" type="slidenum">
              <a:rPr lang="fr-FR" smtClean="0"/>
              <a:pPr/>
              <a:t>16</a:t>
            </a:fld>
            <a:endParaRPr lang="fr-FR"/>
          </a:p>
        </p:txBody>
      </p:sp>
      <p:sp>
        <p:nvSpPr>
          <p:cNvPr id="2" name="Titre 1"/>
          <p:cNvSpPr>
            <a:spLocks noGrp="1"/>
          </p:cNvSpPr>
          <p:nvPr>
            <p:ph type="title"/>
          </p:nvPr>
        </p:nvSpPr>
        <p:spPr/>
        <p:txBody>
          <a:bodyPr>
            <a:normAutofit/>
          </a:bodyPr>
          <a:lstStyle/>
          <a:p>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sto MT" panose="02040603050505030304" pitchFamily="18" charset="0"/>
              </a:rPr>
              <a:t>EXPERTISE QUALIFIEE</a:t>
            </a:r>
            <a:endPar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sto MT" panose="02040603050505030304" pitchFamily="18" charset="0"/>
            </a:endParaRPr>
          </a:p>
        </p:txBody>
      </p:sp>
      <p:sp>
        <p:nvSpPr>
          <p:cNvPr id="10" name="Rectangle 9"/>
          <p:cNvSpPr/>
          <p:nvPr/>
        </p:nvSpPr>
        <p:spPr>
          <a:xfrm>
            <a:off x="5076056" y="3206688"/>
            <a:ext cx="4572000" cy="338554"/>
          </a:xfrm>
          <a:prstGeom prst="rect">
            <a:avLst/>
          </a:prstGeom>
        </p:spPr>
        <p:txBody>
          <a:bodyPr>
            <a:spAutoFit/>
          </a:bodyPr>
          <a:lstStyle/>
          <a:p>
            <a:pPr marL="285750" indent="-285750">
              <a:buFont typeface="Wingdings" panose="05000000000000000000" pitchFamily="2" charset="2"/>
              <a:buChar char="q"/>
            </a:pPr>
            <a:endParaRPr lang="fr-FR" sz="1600" dirty="0"/>
          </a:p>
        </p:txBody>
      </p:sp>
      <p:pic>
        <p:nvPicPr>
          <p:cNvPr id="9" name="Image 1" descr="drapeaux 2"/>
          <p:cNvPicPr>
            <a:picLocks noChangeAspect="1"/>
          </p:cNvPicPr>
          <p:nvPr/>
        </p:nvPicPr>
        <p:blipFill>
          <a:blip r:embed="rId2">
            <a:lum bright="6000" contrast="-24000"/>
            <a:extLst>
              <a:ext uri="{28A0092B-C50C-407E-A947-70E740481C1C}">
                <a14:useLocalDpi xmlns:a14="http://schemas.microsoft.com/office/drawing/2010/main" val="0"/>
              </a:ext>
            </a:extLst>
          </a:blip>
          <a:srcRect l="523" t="9673" r="427" b="13683"/>
          <a:stretch>
            <a:fillRect/>
          </a:stretch>
        </p:blipFill>
        <p:spPr bwMode="auto">
          <a:xfrm flipV="1">
            <a:off x="251520" y="6381328"/>
            <a:ext cx="8736971" cy="36568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67544" y="1556792"/>
            <a:ext cx="3888432" cy="830997"/>
          </a:xfrm>
          <a:prstGeom prst="rect">
            <a:avLst/>
          </a:prstGeom>
        </p:spPr>
        <p:txBody>
          <a:bodyPr wrap="square">
            <a:spAutoFit/>
          </a:bodyPr>
          <a:lstStyle/>
          <a:p>
            <a:pPr marL="171450" indent="-171450">
              <a:buFontTx/>
              <a:buChar char="-"/>
            </a:pPr>
            <a:endParaRPr lang="fr-FR" sz="1200" b="1" i="1" dirty="0">
              <a:latin typeface="Calisto MT" panose="02040603050505030304" pitchFamily="18" charset="0"/>
            </a:endParaRPr>
          </a:p>
          <a:p>
            <a:pPr marL="171450" indent="-171450">
              <a:buFontTx/>
              <a:buChar char="-"/>
            </a:pPr>
            <a:endParaRPr lang="fr-FR" sz="1200" b="1" i="1" dirty="0" smtClean="0">
              <a:latin typeface="Calisto MT" panose="02040603050505030304" pitchFamily="18" charset="0"/>
            </a:endParaRPr>
          </a:p>
          <a:p>
            <a:pPr marL="171450" indent="-171450">
              <a:buFontTx/>
              <a:buChar char="-"/>
            </a:pPr>
            <a:endParaRPr lang="fr-FR" sz="1200" b="1" i="1" dirty="0">
              <a:latin typeface="Calisto MT" panose="02040603050505030304" pitchFamily="18" charset="0"/>
            </a:endParaRPr>
          </a:p>
          <a:p>
            <a:pPr marL="171450" indent="-171450">
              <a:buFontTx/>
              <a:buChar char="-"/>
            </a:pPr>
            <a:endParaRPr lang="fr-FR" sz="1200" b="1" i="1" dirty="0">
              <a:latin typeface="Calisto MT" panose="02040603050505030304" pitchFamily="18" charset="0"/>
            </a:endParaRPr>
          </a:p>
        </p:txBody>
      </p:sp>
      <p:sp>
        <p:nvSpPr>
          <p:cNvPr id="11" name="Rectangle 10"/>
          <p:cNvSpPr/>
          <p:nvPr/>
        </p:nvSpPr>
        <p:spPr>
          <a:xfrm>
            <a:off x="4788024" y="1412776"/>
            <a:ext cx="4032448" cy="1015663"/>
          </a:xfrm>
          <a:prstGeom prst="rect">
            <a:avLst/>
          </a:prstGeom>
        </p:spPr>
        <p:txBody>
          <a:bodyPr wrap="square">
            <a:spAutoFit/>
          </a:bodyPr>
          <a:lstStyle/>
          <a:p>
            <a:endParaRPr lang="fr-FR" sz="1200" i="1" dirty="0">
              <a:latin typeface="Calisto MT" panose="02040603050505030304" pitchFamily="18" charset="0"/>
            </a:endParaRPr>
          </a:p>
          <a:p>
            <a:pPr marL="171450" indent="-171450">
              <a:buFontTx/>
              <a:buChar char="-"/>
            </a:pPr>
            <a:endParaRPr lang="fr-FR" sz="1200" i="1" dirty="0" smtClean="0">
              <a:latin typeface="Calisto MT" panose="02040603050505030304" pitchFamily="18" charset="0"/>
            </a:endParaRPr>
          </a:p>
          <a:p>
            <a:pPr marL="171450" indent="-171450">
              <a:buFontTx/>
              <a:buChar char="-"/>
            </a:pPr>
            <a:endParaRPr lang="fr-FR" sz="1200" i="1" dirty="0" smtClean="0">
              <a:latin typeface="Calisto MT" panose="02040603050505030304" pitchFamily="18" charset="0"/>
            </a:endParaRPr>
          </a:p>
          <a:p>
            <a:pPr marL="171450" indent="-171450">
              <a:buFontTx/>
              <a:buChar char="-"/>
            </a:pPr>
            <a:endParaRPr lang="fr-FR" sz="1200" i="1" dirty="0" smtClean="0">
              <a:latin typeface="Calisto MT" panose="02040603050505030304" pitchFamily="18" charset="0"/>
            </a:endParaRPr>
          </a:p>
          <a:p>
            <a:pPr marL="171450" indent="-171450">
              <a:buFontTx/>
              <a:buChar char="-"/>
            </a:pPr>
            <a:endParaRPr lang="fr-FR" sz="1200" i="1" dirty="0">
              <a:latin typeface="Calisto MT" panose="02040603050505030304" pitchFamily="18" charset="0"/>
            </a:endParaRPr>
          </a:p>
        </p:txBody>
      </p:sp>
      <p:sp>
        <p:nvSpPr>
          <p:cNvPr id="4" name="Rectangle 3"/>
          <p:cNvSpPr/>
          <p:nvPr/>
        </p:nvSpPr>
        <p:spPr>
          <a:xfrm>
            <a:off x="683568" y="2204864"/>
            <a:ext cx="5211042" cy="3354765"/>
          </a:xfrm>
          <a:prstGeom prst="rect">
            <a:avLst/>
          </a:prstGeom>
        </p:spPr>
        <p:txBody>
          <a:bodyPr wrap="square">
            <a:spAutoFit/>
          </a:bodyPr>
          <a:lstStyle/>
          <a:p>
            <a:endParaRPr lang="fr-FR" dirty="0"/>
          </a:p>
          <a:p>
            <a:r>
              <a:rPr lang="fr-FR" sz="1600" b="1" u="sng" dirty="0">
                <a:ln w="17780" cmpd="sng">
                  <a:solidFill>
                    <a:schemeClr val="tx1"/>
                  </a:solidFill>
                  <a:prstDash val="solid"/>
                  <a:miter lim="800000"/>
                </a:ln>
                <a:latin typeface="Arial" panose="020B0604020202020204" pitchFamily="34" charset="0"/>
                <a:cs typeface="Arial" panose="020B0604020202020204" pitchFamily="34" charset="0"/>
              </a:rPr>
              <a:t>LISTE DES AVOCATS PERSONNES RESSOURCES ET FACILITATEURS (Non exhaustive) </a:t>
            </a:r>
          </a:p>
          <a:p>
            <a:endParaRPr lang="fr-FR" u="sng" dirty="0">
              <a:latin typeface="Calisto MT" panose="02040603050505030304" pitchFamily="18" charset="0"/>
            </a:endParaRPr>
          </a:p>
          <a:p>
            <a:pPr marL="285750" indent="-285750">
              <a:buFont typeface="Wingdings" panose="05000000000000000000" pitchFamily="2" charset="2"/>
              <a:buChar char="§"/>
            </a:pPr>
            <a:r>
              <a:rPr lang="fr-FR" i="1" dirty="0">
                <a:latin typeface="Calisto MT" panose="02040603050505030304" pitchFamily="18" charset="0"/>
              </a:rPr>
              <a:t>Me Jackson  Francis NGNIE KAMGA </a:t>
            </a:r>
          </a:p>
          <a:p>
            <a:pPr marL="285750" indent="-285750">
              <a:buFont typeface="Wingdings" panose="05000000000000000000" pitchFamily="2" charset="2"/>
              <a:buChar char="§"/>
            </a:pPr>
            <a:r>
              <a:rPr lang="fr-FR" i="1" dirty="0">
                <a:latin typeface="Calisto MT" panose="02040603050505030304" pitchFamily="18" charset="0"/>
              </a:rPr>
              <a:t>Me Nico </a:t>
            </a:r>
            <a:r>
              <a:rPr lang="fr-FR" i="1" dirty="0" smtClean="0">
                <a:latin typeface="Calisto MT" panose="02040603050505030304" pitchFamily="18" charset="0"/>
              </a:rPr>
              <a:t>HALLE  NTUMFOR</a:t>
            </a:r>
            <a:endParaRPr lang="fr-FR" i="1" dirty="0">
              <a:latin typeface="Calisto MT" panose="02040603050505030304" pitchFamily="18" charset="0"/>
            </a:endParaRPr>
          </a:p>
          <a:p>
            <a:pPr marL="285750" indent="-285750">
              <a:buFont typeface="Wingdings" panose="05000000000000000000" pitchFamily="2" charset="2"/>
              <a:buChar char="§"/>
            </a:pPr>
            <a:r>
              <a:rPr lang="fr-FR" i="1" dirty="0">
                <a:latin typeface="Calisto MT" panose="02040603050505030304" pitchFamily="18" charset="0"/>
              </a:rPr>
              <a:t>Me François TWENGEMBO</a:t>
            </a:r>
          </a:p>
          <a:p>
            <a:pPr marL="285750" indent="-285750">
              <a:buFont typeface="Wingdings" panose="05000000000000000000" pitchFamily="2" charset="2"/>
              <a:buChar char="§"/>
            </a:pPr>
            <a:r>
              <a:rPr lang="fr-FR" i="1" dirty="0">
                <a:latin typeface="Calisto MT" panose="02040603050505030304" pitchFamily="18" charset="0"/>
              </a:rPr>
              <a:t>Me Thierry PIETTE COUDOL</a:t>
            </a:r>
          </a:p>
          <a:p>
            <a:pPr marL="285750" indent="-285750">
              <a:buFont typeface="Wingdings" panose="05000000000000000000" pitchFamily="2" charset="2"/>
              <a:buChar char="§"/>
            </a:pPr>
            <a:r>
              <a:rPr lang="fr-FR" i="1" dirty="0">
                <a:latin typeface="Calisto MT" panose="02040603050505030304" pitchFamily="18" charset="0"/>
              </a:rPr>
              <a:t>Me Mary Concilia ANCHANG</a:t>
            </a:r>
          </a:p>
          <a:p>
            <a:pPr marL="285750" indent="-285750">
              <a:buFont typeface="Wingdings" panose="05000000000000000000" pitchFamily="2" charset="2"/>
              <a:buChar char="§"/>
            </a:pPr>
            <a:r>
              <a:rPr lang="fr-FR" i="1" dirty="0" smtClean="0">
                <a:latin typeface="Calisto MT" panose="02040603050505030304" pitchFamily="18" charset="0"/>
              </a:rPr>
              <a:t>Me Diana ACHA MORFOW</a:t>
            </a:r>
            <a:endParaRPr lang="fr-FR" i="1" dirty="0">
              <a:latin typeface="Calisto MT" panose="02040603050505030304" pitchFamily="18" charset="0"/>
            </a:endParaRPr>
          </a:p>
          <a:p>
            <a:pPr marL="285750" indent="-285750">
              <a:buFont typeface="Wingdings" panose="05000000000000000000" pitchFamily="2" charset="2"/>
              <a:buChar char="§"/>
            </a:pPr>
            <a:r>
              <a:rPr lang="fr-FR" i="1" dirty="0" smtClean="0">
                <a:latin typeface="Calisto MT" panose="02040603050505030304" pitchFamily="18" charset="0"/>
              </a:rPr>
              <a:t>Me </a:t>
            </a:r>
            <a:r>
              <a:rPr lang="fr-FR" i="1" dirty="0">
                <a:latin typeface="Calisto MT" panose="02040603050505030304" pitchFamily="18" charset="0"/>
              </a:rPr>
              <a:t>Fortunatus YIJOFMEN KOL MANI </a:t>
            </a:r>
          </a:p>
          <a:p>
            <a:pPr marL="285750" indent="-285750">
              <a:buFont typeface="Wingdings" panose="05000000000000000000" pitchFamily="2" charset="2"/>
              <a:buChar char="§"/>
            </a:pPr>
            <a:r>
              <a:rPr lang="fr-FR" i="1" dirty="0">
                <a:latin typeface="Calisto MT" panose="02040603050505030304" pitchFamily="18" charset="0"/>
              </a:rPr>
              <a:t>Me FOMBANG</a:t>
            </a: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94610" y="3206688"/>
            <a:ext cx="2349798" cy="17592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727665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251520" y="1196752"/>
            <a:ext cx="8640960" cy="5661248"/>
          </a:xfrm>
        </p:spPr>
        <p:txBody>
          <a:bodyPr>
            <a:normAutofit/>
          </a:bodyPr>
          <a:lstStyle/>
          <a:p>
            <a:pPr marL="0" indent="0">
              <a:buClrTx/>
              <a:buNone/>
            </a:pPr>
            <a:r>
              <a:rPr lang="fr-FR" sz="1600" b="1" u="sng" dirty="0" smtClean="0">
                <a:solidFill>
                  <a:schemeClr val="bg1"/>
                </a:solidFill>
                <a:latin typeface="Calisto MT" panose="02040603050505030304" pitchFamily="18" charset="0"/>
              </a:rPr>
              <a:t>A COURT TERME </a:t>
            </a:r>
          </a:p>
          <a:p>
            <a:pPr marL="0" indent="0">
              <a:buClrTx/>
              <a:buNone/>
            </a:pPr>
            <a:endParaRPr lang="fr-FR" sz="1050" b="1" u="sng" dirty="0" smtClean="0">
              <a:solidFill>
                <a:schemeClr val="bg1"/>
              </a:solidFill>
              <a:latin typeface="Calisto MT" panose="02040603050505030304" pitchFamily="18" charset="0"/>
            </a:endParaRPr>
          </a:p>
          <a:p>
            <a:pPr>
              <a:buClrTx/>
              <a:buFont typeface="Wingdings" panose="05000000000000000000" pitchFamily="2" charset="2"/>
              <a:buChar char="q"/>
            </a:pPr>
            <a:r>
              <a:rPr lang="fr-FR" sz="1600" b="1" dirty="0" smtClean="0">
                <a:solidFill>
                  <a:srgbClr val="FF0000"/>
                </a:solidFill>
                <a:latin typeface="Calisto MT" panose="02040603050505030304" pitchFamily="18" charset="0"/>
              </a:rPr>
              <a:t>Lancement </a:t>
            </a:r>
            <a:r>
              <a:rPr lang="fr-FR" sz="1600" b="1" dirty="0">
                <a:solidFill>
                  <a:srgbClr val="FF0000"/>
                </a:solidFill>
                <a:latin typeface="Calisto MT" panose="02040603050505030304" pitchFamily="18" charset="0"/>
              </a:rPr>
              <a:t>officiel de L’OHADA BUSINESS </a:t>
            </a:r>
            <a:r>
              <a:rPr lang="fr-FR" sz="1600" b="1" dirty="0" smtClean="0">
                <a:solidFill>
                  <a:srgbClr val="FF0000"/>
                </a:solidFill>
                <a:latin typeface="Calisto MT" panose="02040603050505030304" pitchFamily="18" charset="0"/>
              </a:rPr>
              <a:t>SCHOOL (OBS): Mars-Avril-Mai 2017</a:t>
            </a:r>
          </a:p>
          <a:p>
            <a:pPr marL="0" indent="0" algn="just">
              <a:buClrTx/>
              <a:buNone/>
            </a:pPr>
            <a:r>
              <a:rPr lang="fr-FR" sz="1600" dirty="0" smtClean="0">
                <a:solidFill>
                  <a:schemeClr val="tx1"/>
                </a:solidFill>
                <a:latin typeface="Calisto MT" panose="02040603050505030304" pitchFamily="18" charset="0"/>
              </a:rPr>
              <a:t>L’OHADA BUSINESS SCHOOL est une initiative citoyenne et pérenne qui s’inscrit en droite ligne de l’une des missions de l’OAPA à savoir la formation, le coaching et le renforcement des capacités des acteurs de la chaîne de mise en œuvre du droit des affaires, en partenariat avec le Cameroon Business Forum (CBF). </a:t>
            </a:r>
            <a:endParaRPr lang="fr-FR" sz="1600" dirty="0">
              <a:solidFill>
                <a:schemeClr val="tx1"/>
              </a:solidFill>
              <a:latin typeface="Calisto MT" panose="02040603050505030304" pitchFamily="18" charset="0"/>
            </a:endParaRPr>
          </a:p>
          <a:p>
            <a:pPr marL="0" indent="0" algn="just">
              <a:buClrTx/>
              <a:buNone/>
            </a:pPr>
            <a:r>
              <a:rPr lang="fr-FR" sz="1600" dirty="0" smtClean="0">
                <a:solidFill>
                  <a:schemeClr val="tx1"/>
                </a:solidFill>
                <a:latin typeface="Calisto MT" panose="02040603050505030304" pitchFamily="18" charset="0"/>
              </a:rPr>
              <a:t>Il s’agit en fait de plus de 25 modules de formation transversaux et spécifiques portant sur le Traité fondateur et les 9 Actes Uniformes OHADA. L’offre de formation de l’OBS est disponible sous forme de tableau synthétique sur notre site internet: </a:t>
            </a:r>
            <a:r>
              <a:rPr lang="fr-FR" sz="1600" dirty="0">
                <a:solidFill>
                  <a:schemeClr val="tx1"/>
                </a:solidFill>
                <a:latin typeface="Calisto MT" panose="02040603050505030304" pitchFamily="18" charset="0"/>
                <a:hlinkClick r:id="rId2"/>
              </a:rPr>
              <a:t> </a:t>
            </a:r>
            <a:r>
              <a:rPr lang="fr-FR" sz="1600" dirty="0" smtClean="0">
                <a:solidFill>
                  <a:schemeClr val="tx1"/>
                </a:solidFill>
                <a:latin typeface="Calisto MT" panose="02040603050505030304" pitchFamily="18" charset="0"/>
                <a:hlinkClick r:id="rId2"/>
              </a:rPr>
              <a:t>www.oapa-abcs.org</a:t>
            </a:r>
            <a:r>
              <a:rPr lang="fr-FR" sz="1600" dirty="0" smtClean="0">
                <a:solidFill>
                  <a:schemeClr val="tx1"/>
                </a:solidFill>
                <a:latin typeface="Calisto MT" panose="02040603050505030304" pitchFamily="18" charset="0"/>
              </a:rPr>
              <a:t>.</a:t>
            </a:r>
            <a:endParaRPr lang="fr-FR" sz="1600" dirty="0">
              <a:solidFill>
                <a:schemeClr val="tx1"/>
              </a:solidFill>
              <a:latin typeface="Calisto MT" panose="02040603050505030304" pitchFamily="18" charset="0"/>
            </a:endParaRPr>
          </a:p>
          <a:p>
            <a:pPr marL="0" indent="0" algn="just">
              <a:buClrTx/>
              <a:buNone/>
            </a:pPr>
            <a:r>
              <a:rPr lang="fr-FR" sz="1600" dirty="0" smtClean="0">
                <a:solidFill>
                  <a:schemeClr val="tx1"/>
                </a:solidFill>
                <a:latin typeface="Calisto MT" panose="02040603050505030304" pitchFamily="18" charset="0"/>
              </a:rPr>
              <a:t>Ces modules seront dispensés aux personnels judiciaires (Magistrats, Greffiers), aux Auxiliaires de justice (Avocats, Huissiers, Notaires), ainsi </a:t>
            </a:r>
            <a:r>
              <a:rPr lang="fr-FR" sz="1600" dirty="0">
                <a:solidFill>
                  <a:schemeClr val="tx1"/>
                </a:solidFill>
                <a:latin typeface="Calisto MT" panose="02040603050505030304" pitchFamily="18" charset="0"/>
              </a:rPr>
              <a:t>qu’aux autres acteurs et usagers du droit OHADA (Administrateurs provisoires, Juristes d’entreprise </a:t>
            </a:r>
            <a:r>
              <a:rPr lang="fr-FR" sz="1600" dirty="0" smtClean="0">
                <a:solidFill>
                  <a:schemeClr val="tx1"/>
                </a:solidFill>
                <a:latin typeface="Calisto MT" panose="02040603050505030304" pitchFamily="18" charset="0"/>
              </a:rPr>
              <a:t>et financiers, Commerçants, Entreprenants, Chefs d’entreprise, Commissaires aux Comptes entre autres), par des Experts et des Techniciens du Droit OHADA recrutés parmi des professionnels du droit dans les Etats-Parties et à l’international.</a:t>
            </a:r>
          </a:p>
          <a:p>
            <a:pPr marL="0" indent="0" algn="just">
              <a:buClrTx/>
              <a:buNone/>
            </a:pPr>
            <a:r>
              <a:rPr lang="fr-FR" sz="1600" dirty="0" smtClean="0">
                <a:solidFill>
                  <a:schemeClr val="tx1"/>
                </a:solidFill>
                <a:latin typeface="Calisto MT" panose="02040603050505030304" pitchFamily="18" charset="0"/>
              </a:rPr>
              <a:t>La participation aux sessions de l’OBS est payante  et ouverte à tous, y compris aux investisseurs internationaux visant le vaste marché de l’OHADA, à condition d’y souscrire par formulaire. Celui-ci est </a:t>
            </a:r>
            <a:r>
              <a:rPr lang="fr-FR" sz="1600" dirty="0">
                <a:solidFill>
                  <a:schemeClr val="tx1"/>
                </a:solidFill>
                <a:latin typeface="Calisto MT" panose="02040603050505030304" pitchFamily="18" charset="0"/>
              </a:rPr>
              <a:t>également </a:t>
            </a:r>
            <a:r>
              <a:rPr lang="fr-FR" sz="1600" dirty="0" smtClean="0">
                <a:solidFill>
                  <a:schemeClr val="tx1"/>
                </a:solidFill>
                <a:latin typeface="Calisto MT" panose="02040603050505030304" pitchFamily="18" charset="0"/>
              </a:rPr>
              <a:t>disponible sur notre site internet.</a:t>
            </a:r>
          </a:p>
          <a:p>
            <a:pPr marL="0" indent="0" algn="just">
              <a:buClrTx/>
              <a:buNone/>
            </a:pPr>
            <a:r>
              <a:rPr lang="fr-FR" sz="1500" i="1" dirty="0" smtClean="0">
                <a:solidFill>
                  <a:schemeClr val="tx1"/>
                </a:solidFill>
                <a:latin typeface="Calisto MT" panose="02040603050505030304" pitchFamily="18" charset="0"/>
              </a:rPr>
              <a:t> </a:t>
            </a:r>
            <a:endParaRPr lang="fr-FR" sz="1500" i="1" dirty="0">
              <a:solidFill>
                <a:schemeClr val="tx1"/>
              </a:solidFill>
              <a:latin typeface="Calisto MT" panose="02040603050505030304" pitchFamily="18" charset="0"/>
            </a:endParaRPr>
          </a:p>
        </p:txBody>
      </p:sp>
      <p:sp>
        <p:nvSpPr>
          <p:cNvPr id="5" name="Titre 4"/>
          <p:cNvSpPr>
            <a:spLocks noGrp="1"/>
          </p:cNvSpPr>
          <p:nvPr>
            <p:ph type="title"/>
          </p:nvPr>
        </p:nvSpPr>
        <p:spPr>
          <a:xfrm>
            <a:off x="457200" y="338328"/>
            <a:ext cx="8229600" cy="714408"/>
          </a:xfrm>
        </p:spPr>
        <p:txBody>
          <a:bodyPr>
            <a:noAutofit/>
          </a:bodyPr>
          <a:lstStyle/>
          <a:p>
            <a:r>
              <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sto MT" panose="02040603050505030304" pitchFamily="18" charset="0"/>
              </a:rPr>
              <a:t>PERSPECTIVES</a:t>
            </a:r>
          </a:p>
        </p:txBody>
      </p:sp>
      <p:pic>
        <p:nvPicPr>
          <p:cNvPr id="4" name="Image 11" descr="drapeaux 2"/>
          <p:cNvPicPr>
            <a:picLocks noChangeAspect="1" noChangeArrowheads="1"/>
          </p:cNvPicPr>
          <p:nvPr/>
        </p:nvPicPr>
        <p:blipFill>
          <a:blip r:embed="rId3">
            <a:lum bright="6000" contrast="-24000"/>
            <a:extLst>
              <a:ext uri="{28A0092B-C50C-407E-A947-70E740481C1C}">
                <a14:useLocalDpi xmlns:a14="http://schemas.microsoft.com/office/drawing/2010/main" val="0"/>
              </a:ext>
            </a:extLst>
          </a:blip>
          <a:srcRect/>
          <a:stretch>
            <a:fillRect/>
          </a:stretch>
        </p:blipFill>
        <p:spPr bwMode="auto">
          <a:xfrm>
            <a:off x="155576" y="6381328"/>
            <a:ext cx="8736904" cy="45434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323529" y="1988839"/>
            <a:ext cx="8568952" cy="4392489"/>
          </a:xfrm>
        </p:spPr>
        <p:txBody>
          <a:bodyPr>
            <a:normAutofit/>
          </a:bodyPr>
          <a:lstStyle/>
          <a:p>
            <a:pPr marL="0" indent="0" algn="just">
              <a:buClrTx/>
              <a:buNone/>
            </a:pPr>
            <a:endParaRPr lang="fr-FR" sz="1600" dirty="0" smtClean="0">
              <a:solidFill>
                <a:schemeClr val="tx1"/>
              </a:solidFill>
              <a:latin typeface="Calisto MT" panose="02040603050505030304" pitchFamily="18" charset="0"/>
            </a:endParaRPr>
          </a:p>
          <a:p>
            <a:pPr marL="0" indent="0" algn="just">
              <a:buClrTx/>
              <a:buNone/>
            </a:pPr>
            <a:endParaRPr lang="fr-FR" sz="1600" dirty="0" smtClean="0">
              <a:solidFill>
                <a:schemeClr val="tx1"/>
              </a:solidFill>
              <a:latin typeface="Calisto MT" panose="02040603050505030304" pitchFamily="18" charset="0"/>
            </a:endParaRPr>
          </a:p>
          <a:p>
            <a:pPr algn="just">
              <a:buClrTx/>
              <a:buFont typeface="Wingdings" panose="05000000000000000000" pitchFamily="2" charset="2"/>
              <a:buChar char="q"/>
            </a:pPr>
            <a:r>
              <a:rPr lang="fr-FR" sz="1600" dirty="0" smtClean="0">
                <a:solidFill>
                  <a:schemeClr val="tx1"/>
                </a:solidFill>
                <a:latin typeface="Calisto MT" panose="02040603050505030304" pitchFamily="18" charset="0"/>
              </a:rPr>
              <a:t>Renforcement des adhésions et des recrutements des experts et partenaires au sein de l’OAPA</a:t>
            </a:r>
          </a:p>
          <a:p>
            <a:pPr marL="0" indent="0" algn="just">
              <a:buClrTx/>
              <a:buNone/>
            </a:pPr>
            <a:endParaRPr lang="fr-FR" sz="800" dirty="0">
              <a:solidFill>
                <a:schemeClr val="tx1"/>
              </a:solidFill>
              <a:latin typeface="Calisto MT" panose="02040603050505030304" pitchFamily="18" charset="0"/>
            </a:endParaRPr>
          </a:p>
          <a:p>
            <a:pPr algn="just">
              <a:buClrTx/>
              <a:buFont typeface="Wingdings" panose="05000000000000000000" pitchFamily="2" charset="2"/>
              <a:buChar char="q"/>
            </a:pPr>
            <a:r>
              <a:rPr lang="fr-FR" sz="1600" dirty="0" smtClean="0">
                <a:solidFill>
                  <a:schemeClr val="tx1"/>
                </a:solidFill>
                <a:latin typeface="Calisto MT" panose="02040603050505030304" pitchFamily="18" charset="0"/>
              </a:rPr>
              <a:t>Organisation du 1</a:t>
            </a:r>
            <a:r>
              <a:rPr lang="fr-FR" sz="1600" baseline="30000" dirty="0" smtClean="0">
                <a:solidFill>
                  <a:schemeClr val="tx1"/>
                </a:solidFill>
                <a:latin typeface="Calisto MT" panose="02040603050505030304" pitchFamily="18" charset="0"/>
              </a:rPr>
              <a:t>er</a:t>
            </a:r>
            <a:r>
              <a:rPr lang="fr-FR" sz="1600" dirty="0" smtClean="0">
                <a:solidFill>
                  <a:schemeClr val="tx1"/>
                </a:solidFill>
                <a:latin typeface="Calisto MT" panose="02040603050505030304" pitchFamily="18" charset="0"/>
              </a:rPr>
              <a:t> Forum </a:t>
            </a:r>
            <a:r>
              <a:rPr lang="fr-FR" sz="1600" dirty="0">
                <a:solidFill>
                  <a:schemeClr val="tx1"/>
                </a:solidFill>
                <a:latin typeface="Calisto MT" panose="02040603050505030304" pitchFamily="18" charset="0"/>
              </a:rPr>
              <a:t>Africain de la Pratique des Affaires (FOAPA</a:t>
            </a:r>
            <a:r>
              <a:rPr lang="fr-FR" sz="1600" dirty="0" smtClean="0">
                <a:solidFill>
                  <a:schemeClr val="tx1"/>
                </a:solidFill>
              </a:rPr>
              <a:t>)</a:t>
            </a:r>
            <a:endParaRPr lang="fr-FR" sz="1600" b="1" dirty="0">
              <a:solidFill>
                <a:srgbClr val="FF0000"/>
              </a:solidFill>
            </a:endParaRPr>
          </a:p>
          <a:p>
            <a:pPr marL="0" indent="0" algn="just">
              <a:buClrTx/>
              <a:buNone/>
            </a:pPr>
            <a:endParaRPr lang="fr-FR" sz="800" dirty="0" smtClean="0">
              <a:solidFill>
                <a:schemeClr val="tx1"/>
              </a:solidFill>
              <a:latin typeface="Calisto MT" panose="02040603050505030304" pitchFamily="18" charset="0"/>
            </a:endParaRPr>
          </a:p>
          <a:p>
            <a:pPr algn="just">
              <a:buClrTx/>
              <a:buFont typeface="Wingdings" panose="05000000000000000000" pitchFamily="2" charset="2"/>
              <a:buChar char="q"/>
            </a:pPr>
            <a:r>
              <a:rPr lang="fr-FR" sz="1600" dirty="0" smtClean="0">
                <a:solidFill>
                  <a:schemeClr val="tx1"/>
                </a:solidFill>
                <a:latin typeface="Calisto MT" panose="02040603050505030304" pitchFamily="18" charset="0"/>
              </a:rPr>
              <a:t>Mise </a:t>
            </a:r>
            <a:r>
              <a:rPr lang="fr-FR" sz="1600" dirty="0">
                <a:solidFill>
                  <a:schemeClr val="tx1"/>
                </a:solidFill>
                <a:latin typeface="Calisto MT" panose="02040603050505030304" pitchFamily="18" charset="0"/>
              </a:rPr>
              <a:t>en </a:t>
            </a:r>
            <a:r>
              <a:rPr lang="fr-FR" sz="1600" dirty="0" smtClean="0">
                <a:solidFill>
                  <a:schemeClr val="tx1"/>
                </a:solidFill>
                <a:latin typeface="Calisto MT" panose="02040603050505030304" pitchFamily="18" charset="0"/>
              </a:rPr>
              <a:t>place, </a:t>
            </a:r>
            <a:r>
              <a:rPr lang="fr-FR" sz="1600" dirty="0">
                <a:solidFill>
                  <a:schemeClr val="tx1"/>
                </a:solidFill>
                <a:latin typeface="Calisto MT" panose="02040603050505030304" pitchFamily="18" charset="0"/>
              </a:rPr>
              <a:t>en partenariat avec les T</a:t>
            </a:r>
            <a:r>
              <a:rPr lang="fr-FR" sz="1600" dirty="0" smtClean="0">
                <a:solidFill>
                  <a:schemeClr val="tx1"/>
                </a:solidFill>
                <a:latin typeface="Calisto MT" panose="02040603050505030304" pitchFamily="18" charset="0"/>
              </a:rPr>
              <a:t>élé-centres communautaires, </a:t>
            </a:r>
            <a:r>
              <a:rPr lang="fr-FR" sz="1600" dirty="0">
                <a:solidFill>
                  <a:schemeClr val="tx1"/>
                </a:solidFill>
                <a:latin typeface="Calisto MT" panose="02040603050505030304" pitchFamily="18" charset="0"/>
              </a:rPr>
              <a:t>d’une </a:t>
            </a:r>
            <a:r>
              <a:rPr lang="fr-FR" sz="1600" dirty="0" smtClean="0">
                <a:solidFill>
                  <a:schemeClr val="tx1"/>
                </a:solidFill>
                <a:latin typeface="Calisto MT" panose="02040603050505030304" pitchFamily="18" charset="0"/>
              </a:rPr>
              <a:t>Plateforme </a:t>
            </a:r>
            <a:r>
              <a:rPr lang="fr-FR" sz="1600" dirty="0">
                <a:solidFill>
                  <a:schemeClr val="tx1"/>
                </a:solidFill>
                <a:latin typeface="Calisto MT" panose="02040603050505030304" pitchFamily="18" charset="0"/>
              </a:rPr>
              <a:t>documentaire </a:t>
            </a:r>
            <a:r>
              <a:rPr lang="fr-FR" sz="1600" dirty="0" smtClean="0">
                <a:solidFill>
                  <a:schemeClr val="tx1"/>
                </a:solidFill>
                <a:latin typeface="Calisto MT" panose="02040603050505030304" pitchFamily="18" charset="0"/>
              </a:rPr>
              <a:t>numérique doté d’un Forum d’échanges en ligne entre les professionnels du droit et les opérateurs économiques pour un meilleur enracinement du droit OHADA</a:t>
            </a:r>
          </a:p>
          <a:p>
            <a:pPr marL="0" indent="0">
              <a:buClrTx/>
              <a:buNone/>
            </a:pPr>
            <a:endParaRPr lang="fr-FR" sz="800" dirty="0" smtClean="0">
              <a:solidFill>
                <a:schemeClr val="tx1"/>
              </a:solidFill>
              <a:latin typeface="Calisto MT" panose="02040603050505030304" pitchFamily="18" charset="0"/>
            </a:endParaRPr>
          </a:p>
          <a:p>
            <a:pPr>
              <a:buClrTx/>
              <a:buFont typeface="Wingdings" panose="05000000000000000000" pitchFamily="2" charset="2"/>
              <a:buChar char="q"/>
            </a:pPr>
            <a:r>
              <a:rPr lang="fr-FR" sz="1600" dirty="0" smtClean="0">
                <a:solidFill>
                  <a:schemeClr val="tx1"/>
                </a:solidFill>
                <a:latin typeface="Calisto MT" panose="02040603050505030304" pitchFamily="18" charset="0"/>
              </a:rPr>
              <a:t>Publication des </a:t>
            </a:r>
            <a:r>
              <a:rPr lang="fr-FR" sz="1600" dirty="0">
                <a:solidFill>
                  <a:schemeClr val="tx1"/>
                </a:solidFill>
                <a:latin typeface="Calisto MT" panose="02040603050505030304" pitchFamily="18" charset="0"/>
              </a:rPr>
              <a:t>supports didactiques </a:t>
            </a:r>
            <a:r>
              <a:rPr lang="fr-FR" sz="1600" dirty="0" smtClean="0">
                <a:solidFill>
                  <a:schemeClr val="tx1"/>
                </a:solidFill>
                <a:latin typeface="Calisto MT" panose="02040603050505030304" pitchFamily="18" charset="0"/>
              </a:rPr>
              <a:t>bilingues de l’OHADA BUSINESS SCHOOL sous format « Cours synthétisés du droit des affaires »</a:t>
            </a:r>
          </a:p>
          <a:p>
            <a:pPr marL="0" indent="0">
              <a:buClrTx/>
              <a:buNone/>
            </a:pPr>
            <a:endParaRPr lang="fr-FR" sz="800" dirty="0" smtClean="0">
              <a:solidFill>
                <a:schemeClr val="tx1"/>
              </a:solidFill>
              <a:latin typeface="Calisto MT" panose="02040603050505030304" pitchFamily="18" charset="0"/>
            </a:endParaRPr>
          </a:p>
          <a:p>
            <a:pPr>
              <a:buClrTx/>
              <a:buFont typeface="Wingdings" panose="05000000000000000000" pitchFamily="2" charset="2"/>
              <a:buChar char="q"/>
            </a:pPr>
            <a:r>
              <a:rPr lang="fr-FR" sz="1600" dirty="0" smtClean="0">
                <a:solidFill>
                  <a:schemeClr val="tx1"/>
                </a:solidFill>
                <a:latin typeface="Calisto MT" panose="02040603050505030304" pitchFamily="18" charset="0"/>
              </a:rPr>
              <a:t>Déploiement </a:t>
            </a:r>
            <a:r>
              <a:rPr lang="fr-FR" sz="1600" dirty="0">
                <a:solidFill>
                  <a:schemeClr val="tx1"/>
                </a:solidFill>
                <a:latin typeface="Calisto MT" panose="02040603050505030304" pitchFamily="18" charset="0"/>
              </a:rPr>
              <a:t>d’une campagne médiatique (émission RADIO et TV) relative à la vulgarisation du droit OHADA, et création d’une chaine de télévision « </a:t>
            </a:r>
            <a:r>
              <a:rPr lang="fr-FR" sz="1600" dirty="0" smtClean="0">
                <a:solidFill>
                  <a:schemeClr val="tx1"/>
                </a:solidFill>
                <a:latin typeface="Calisto MT" panose="02040603050505030304" pitchFamily="18" charset="0"/>
              </a:rPr>
              <a:t> OHADA Business TV »</a:t>
            </a:r>
          </a:p>
          <a:p>
            <a:pPr marL="0" indent="0">
              <a:buClrTx/>
              <a:buNone/>
            </a:pPr>
            <a:endParaRPr lang="fr-FR" sz="800" dirty="0">
              <a:solidFill>
                <a:schemeClr val="tx1"/>
              </a:solidFill>
              <a:latin typeface="Calisto MT" panose="02040603050505030304" pitchFamily="18" charset="0"/>
            </a:endParaRPr>
          </a:p>
          <a:p>
            <a:pPr>
              <a:buClrTx/>
              <a:buFont typeface="Wingdings" panose="05000000000000000000" pitchFamily="2" charset="2"/>
              <a:buChar char="q"/>
            </a:pPr>
            <a:r>
              <a:rPr lang="fr-FR" sz="1600" dirty="0" smtClean="0">
                <a:solidFill>
                  <a:schemeClr val="tx1"/>
                </a:solidFill>
                <a:latin typeface="Calisto MT" panose="02040603050505030304" pitchFamily="18" charset="0"/>
              </a:rPr>
              <a:t>Réalisation et Publication </a:t>
            </a:r>
            <a:r>
              <a:rPr lang="fr-FR" sz="1600" dirty="0">
                <a:solidFill>
                  <a:schemeClr val="tx1"/>
                </a:solidFill>
                <a:latin typeface="Calisto MT" panose="02040603050505030304" pitchFamily="18" charset="0"/>
              </a:rPr>
              <a:t>des études et des rapports d’évaluation sur la pratique des affaires dans les 17 Etats Parties de </a:t>
            </a:r>
            <a:r>
              <a:rPr lang="fr-FR" sz="1600" dirty="0" smtClean="0">
                <a:solidFill>
                  <a:schemeClr val="tx1"/>
                </a:solidFill>
                <a:latin typeface="Calisto MT" panose="02040603050505030304" pitchFamily="18" charset="0"/>
              </a:rPr>
              <a:t>l’OHADA</a:t>
            </a:r>
          </a:p>
          <a:p>
            <a:pPr marL="0" indent="0">
              <a:buClrTx/>
              <a:buNone/>
            </a:pPr>
            <a:endParaRPr lang="fr-FR" sz="1600" dirty="0" smtClean="0">
              <a:solidFill>
                <a:schemeClr val="tx1"/>
              </a:solidFill>
              <a:latin typeface="Calisto MT" panose="02040603050505030304" pitchFamily="18" charset="0"/>
            </a:endParaRPr>
          </a:p>
        </p:txBody>
      </p:sp>
      <p:sp>
        <p:nvSpPr>
          <p:cNvPr id="5" name="Titre 4"/>
          <p:cNvSpPr>
            <a:spLocks noGrp="1"/>
          </p:cNvSpPr>
          <p:nvPr>
            <p:ph type="title"/>
          </p:nvPr>
        </p:nvSpPr>
        <p:spPr>
          <a:xfrm>
            <a:off x="512057" y="272706"/>
            <a:ext cx="8229600" cy="852038"/>
          </a:xfrm>
        </p:spPr>
        <p:txBody>
          <a:bodyPr/>
          <a:lstStyle/>
          <a:p>
            <a:r>
              <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sto MT" panose="02040603050505030304" pitchFamily="18" charset="0"/>
              </a:rPr>
              <a:t>PERSPECTIVES</a:t>
            </a:r>
          </a:p>
        </p:txBody>
      </p:sp>
      <p:pic>
        <p:nvPicPr>
          <p:cNvPr id="8" name="Image 11" descr="drapeaux 2"/>
          <p:cNvPicPr>
            <a:picLocks noChangeAspect="1" noChangeArrowheads="1"/>
          </p:cNvPicPr>
          <p:nvPr/>
        </p:nvPicPr>
        <p:blipFill>
          <a:blip r:embed="rId2">
            <a:lum bright="6000" contrast="-24000"/>
            <a:extLst>
              <a:ext uri="{28A0092B-C50C-407E-A947-70E740481C1C}">
                <a14:useLocalDpi xmlns:a14="http://schemas.microsoft.com/office/drawing/2010/main" val="0"/>
              </a:ext>
            </a:extLst>
          </a:blip>
          <a:srcRect/>
          <a:stretch>
            <a:fillRect/>
          </a:stretch>
        </p:blipFill>
        <p:spPr bwMode="auto">
          <a:xfrm>
            <a:off x="155576" y="6381328"/>
            <a:ext cx="8736904" cy="45434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539552" y="1340768"/>
            <a:ext cx="5832648" cy="369332"/>
          </a:xfrm>
          <a:prstGeom prst="rect">
            <a:avLst/>
          </a:prstGeom>
        </p:spPr>
        <p:txBody>
          <a:bodyPr wrap="square">
            <a:spAutoFit/>
          </a:bodyPr>
          <a:lstStyle/>
          <a:p>
            <a:r>
              <a:rPr lang="fr-FR" b="1" u="sng" dirty="0">
                <a:solidFill>
                  <a:schemeClr val="bg1"/>
                </a:solidFill>
                <a:latin typeface="Calisto MT" panose="02040603050505030304" pitchFamily="18" charset="0"/>
              </a:rPr>
              <a:t>A </a:t>
            </a:r>
            <a:r>
              <a:rPr lang="fr-FR" b="1" u="sng" dirty="0" smtClean="0">
                <a:solidFill>
                  <a:schemeClr val="bg1"/>
                </a:solidFill>
                <a:latin typeface="Calisto MT" panose="02040603050505030304" pitchFamily="18" charset="0"/>
              </a:rPr>
              <a:t>MOYEN ET LONG TERME </a:t>
            </a:r>
            <a:endParaRPr lang="fr-FR" b="1" u="sng" dirty="0">
              <a:solidFill>
                <a:schemeClr val="bg1"/>
              </a:solidFill>
              <a:latin typeface="Calisto MT" panose="02040603050505030304" pitchFamily="18" charset="0"/>
            </a:endParaRPr>
          </a:p>
        </p:txBody>
      </p:sp>
    </p:spTree>
    <p:extLst>
      <p:ext uri="{BB962C8B-B14F-4D97-AF65-F5344CB8AC3E}">
        <p14:creationId xmlns:p14="http://schemas.microsoft.com/office/powerpoint/2010/main" val="202886639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u numéro de diapositive 5"/>
          <p:cNvSpPr>
            <a:spLocks noGrp="1"/>
          </p:cNvSpPr>
          <p:nvPr>
            <p:ph type="sldNum" sz="quarter" idx="12"/>
          </p:nvPr>
        </p:nvSpPr>
        <p:spPr>
          <a:xfrm>
            <a:off x="8610600" y="1268760"/>
            <a:ext cx="533400" cy="244476"/>
          </a:xfrm>
        </p:spPr>
        <p:txBody>
          <a:bodyPr>
            <a:normAutofit/>
          </a:bodyPr>
          <a:lstStyle/>
          <a:p>
            <a:fld id="{2E58222E-7229-4D8F-B4BA-0032E7417FF6}" type="slidenum">
              <a:rPr lang="fr-FR" smtClean="0"/>
              <a:pPr/>
              <a:t>19</a:t>
            </a:fld>
            <a:endParaRPr lang="fr-FR"/>
          </a:p>
        </p:txBody>
      </p:sp>
      <p:sp>
        <p:nvSpPr>
          <p:cNvPr id="2" name="Titre 1"/>
          <p:cNvSpPr>
            <a:spLocks noGrp="1"/>
          </p:cNvSpPr>
          <p:nvPr>
            <p:ph type="title"/>
          </p:nvPr>
        </p:nvSpPr>
        <p:spPr>
          <a:xfrm>
            <a:off x="457200" y="338328"/>
            <a:ext cx="8229600" cy="1002440"/>
          </a:xfrm>
        </p:spPr>
        <p:txBody>
          <a:bodyPr/>
          <a:lstStyle/>
          <a:p>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sto MT" panose="02040603050505030304" pitchFamily="18" charset="0"/>
              </a:rPr>
              <a:t>ANTENNES</a:t>
            </a:r>
            <a:r>
              <a:rPr lang="fr-FR" dirty="0" smtClean="0">
                <a:ln w="18415" cmpd="sng">
                  <a:solidFill>
                    <a:srgbClr val="FFFFFF"/>
                  </a:solidFill>
                  <a:prstDash val="solid"/>
                </a:ln>
                <a:solidFill>
                  <a:srgbClr val="0070C0"/>
                </a:solidFill>
                <a:effectLst>
                  <a:outerShdw blurRad="63500" dir="3600000" algn="tl" rotWithShape="0">
                    <a:srgbClr val="000000">
                      <a:alpha val="70000"/>
                    </a:srgbClr>
                  </a:outerShdw>
                </a:effectLst>
                <a:latin typeface="Calisto MT" panose="02040603050505030304" pitchFamily="18" charset="0"/>
              </a:rPr>
              <a:t> </a:t>
            </a:r>
            <a:endParaRPr lang="fr-FR" dirty="0">
              <a:ln w="18415" cmpd="sng">
                <a:solidFill>
                  <a:srgbClr val="FFFFFF"/>
                </a:solidFill>
                <a:prstDash val="solid"/>
              </a:ln>
              <a:solidFill>
                <a:srgbClr val="0070C0"/>
              </a:solidFill>
              <a:effectLst>
                <a:outerShdw blurRad="63500" dir="3600000" algn="tl" rotWithShape="0">
                  <a:srgbClr val="000000">
                    <a:alpha val="70000"/>
                  </a:srgbClr>
                </a:outerShdw>
              </a:effectLst>
              <a:latin typeface="Calisto MT" panose="02040603050505030304" pitchFamily="18" charset="0"/>
            </a:endParaRPr>
          </a:p>
        </p:txBody>
      </p:sp>
      <p:sp>
        <p:nvSpPr>
          <p:cNvPr id="4" name="Titre 1"/>
          <p:cNvSpPr txBox="1">
            <a:spLocks/>
          </p:cNvSpPr>
          <p:nvPr/>
        </p:nvSpPr>
        <p:spPr>
          <a:xfrm>
            <a:off x="251520" y="2420888"/>
            <a:ext cx="8640960" cy="3816424"/>
          </a:xfrm>
          <a:prstGeom prst="rect">
            <a:avLst/>
          </a:prstGeom>
        </p:spPr>
        <p:txBody>
          <a:bodyPr vert="horz" lIns="91440" tIns="45720" rIns="91440" bIns="45720" rtlCol="0" anchor="t">
            <a:noAutofit/>
          </a:bodyPr>
          <a:lstStyle>
            <a:lvl1pPr algn="l" defTabSz="342900" rtl="0" eaLnBrk="1" latinLnBrk="0" hangingPunct="1">
              <a:spcBef>
                <a:spcPct val="0"/>
              </a:spcBef>
              <a:buNone/>
              <a:defRPr sz="27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just"/>
            <a:r>
              <a:rPr lang="fr-FR" sz="1600" dirty="0" smtClean="0">
                <a:latin typeface="Calisto MT" pitchFamily="18" charset="0"/>
                <a:cs typeface="Arial" panose="020B0604020202020204" pitchFamily="34" charset="0"/>
              </a:rPr>
              <a:t>L’OAPA </a:t>
            </a:r>
            <a:r>
              <a:rPr lang="fr-FR" sz="1600" dirty="0">
                <a:latin typeface="Calisto MT" pitchFamily="18" charset="0"/>
                <a:cs typeface="Arial" panose="020B0604020202020204" pitchFamily="34" charset="0"/>
              </a:rPr>
              <a:t>jouit d’un maillage </a:t>
            </a:r>
            <a:r>
              <a:rPr lang="fr-FR" sz="1600" dirty="0" smtClean="0">
                <a:latin typeface="Calisto MT" pitchFamily="18" charset="0"/>
                <a:cs typeface="Arial" panose="020B0604020202020204" pitchFamily="34" charset="0"/>
              </a:rPr>
              <a:t>permanent sur </a:t>
            </a:r>
            <a:r>
              <a:rPr lang="fr-FR" sz="1600" dirty="0">
                <a:latin typeface="Calisto MT" pitchFamily="18" charset="0"/>
                <a:cs typeface="Arial" panose="020B0604020202020204" pitchFamily="34" charset="0"/>
              </a:rPr>
              <a:t>le terrain </a:t>
            </a:r>
            <a:r>
              <a:rPr lang="fr-FR" sz="1600" dirty="0" smtClean="0">
                <a:latin typeface="Calisto MT" pitchFamily="18" charset="0"/>
                <a:cs typeface="Arial" panose="020B0604020202020204" pitchFamily="34" charset="0"/>
              </a:rPr>
              <a:t>et s’appuie </a:t>
            </a:r>
            <a:r>
              <a:rPr lang="fr-FR" sz="1600" dirty="0">
                <a:latin typeface="Calisto MT" pitchFamily="18" charset="0"/>
                <a:cs typeface="Arial" panose="020B0604020202020204" pitchFamily="34" charset="0"/>
              </a:rPr>
              <a:t>sur </a:t>
            </a:r>
            <a:r>
              <a:rPr lang="fr-FR" sz="1600" dirty="0" smtClean="0">
                <a:latin typeface="Calisto MT" pitchFamily="18" charset="0"/>
                <a:cs typeface="Arial" panose="020B0604020202020204" pitchFamily="34" charset="0"/>
              </a:rPr>
              <a:t>des antennes locales et des </a:t>
            </a:r>
            <a:r>
              <a:rPr lang="fr-FR" sz="1600" dirty="0">
                <a:latin typeface="Calisto MT" pitchFamily="18" charset="0"/>
                <a:cs typeface="Arial" panose="020B0604020202020204" pitchFamily="34" charset="0"/>
              </a:rPr>
              <a:t>représentations à </a:t>
            </a:r>
            <a:r>
              <a:rPr lang="fr-FR" sz="1600" dirty="0" smtClean="0">
                <a:latin typeface="Calisto MT" pitchFamily="18" charset="0"/>
                <a:cs typeface="Arial" panose="020B0604020202020204" pitchFamily="34" charset="0"/>
              </a:rPr>
              <a:t>l’international. Celles-ci constituent </a:t>
            </a:r>
            <a:r>
              <a:rPr lang="fr-FR" sz="1600" dirty="0">
                <a:latin typeface="Calisto MT" pitchFamily="18" charset="0"/>
                <a:cs typeface="Arial" panose="020B0604020202020204" pitchFamily="34" charset="0"/>
              </a:rPr>
              <a:t>des relais déconcentrés de l’Observatoire. </a:t>
            </a:r>
            <a:r>
              <a:rPr lang="fr-FR" sz="1600" dirty="0" smtClean="0">
                <a:latin typeface="Calisto MT" pitchFamily="18" charset="0"/>
                <a:cs typeface="Arial" panose="020B0604020202020204" pitchFamily="34" charset="0"/>
              </a:rPr>
              <a:t>Elles travaillent </a:t>
            </a:r>
            <a:r>
              <a:rPr lang="fr-FR" sz="1600" dirty="0">
                <a:latin typeface="Calisto MT" pitchFamily="18" charset="0"/>
                <a:cs typeface="Arial" panose="020B0604020202020204" pitchFamily="34" charset="0"/>
              </a:rPr>
              <a:t>en étroite collaboration avec les Commissions Nationales OHADA et les ministères </a:t>
            </a:r>
            <a:r>
              <a:rPr lang="fr-FR" sz="1600" dirty="0" smtClean="0">
                <a:latin typeface="Calisto MT" pitchFamily="18" charset="0"/>
                <a:cs typeface="Arial" panose="020B0604020202020204" pitchFamily="34" charset="0"/>
              </a:rPr>
              <a:t>sectoriels concernés.</a:t>
            </a:r>
          </a:p>
          <a:p>
            <a:pPr algn="just"/>
            <a:endParaRPr lang="fr-FR" sz="1600" dirty="0">
              <a:latin typeface="Calisto MT" pitchFamily="18" charset="0"/>
              <a:cs typeface="Arial" panose="020B0604020202020204" pitchFamily="34" charset="0"/>
            </a:endParaRPr>
          </a:p>
          <a:p>
            <a:pPr algn="just"/>
            <a:r>
              <a:rPr lang="fr-FR" sz="1600" dirty="0" smtClean="0">
                <a:latin typeface="Calisto MT" pitchFamily="18" charset="0"/>
                <a:cs typeface="Arial" panose="020B0604020202020204" pitchFamily="34" charset="0"/>
              </a:rPr>
              <a:t> </a:t>
            </a:r>
            <a:r>
              <a:rPr lang="fr-FR" sz="1600" b="1" u="sng" dirty="0" smtClean="0">
                <a:latin typeface="Calisto MT" pitchFamily="18" charset="0"/>
                <a:cs typeface="Arial" panose="020B0604020202020204" pitchFamily="34" charset="0"/>
              </a:rPr>
              <a:t>Au  Cameroun, à titre illustratif</a:t>
            </a:r>
            <a:r>
              <a:rPr lang="fr-FR" sz="1600" b="1" dirty="0" smtClean="0">
                <a:latin typeface="Calisto MT" pitchFamily="18" charset="0"/>
                <a:cs typeface="Arial" panose="020B0604020202020204" pitchFamily="34" charset="0"/>
              </a:rPr>
              <a:t> : </a:t>
            </a:r>
          </a:p>
          <a:p>
            <a:pPr algn="just"/>
            <a:endParaRPr lang="fr-FR" sz="1600" b="1" u="sng" dirty="0">
              <a:latin typeface="Calisto MT" pitchFamily="18" charset="0"/>
              <a:cs typeface="Arial" panose="020B0604020202020204" pitchFamily="34" charset="0"/>
            </a:endParaRPr>
          </a:p>
          <a:p>
            <a:pPr marL="285750" indent="-285750" algn="just">
              <a:buFont typeface="Wingdings" panose="05000000000000000000" pitchFamily="2" charset="2"/>
              <a:buChar char="q"/>
            </a:pPr>
            <a:r>
              <a:rPr lang="fr-FR" sz="1600" b="1" dirty="0" smtClean="0">
                <a:latin typeface="Calisto MT" pitchFamily="18" charset="0"/>
                <a:cs typeface="Arial" panose="020B0604020202020204" pitchFamily="34" charset="0"/>
              </a:rPr>
              <a:t>Me Fortunatus YIJOFMEN  KOL MANI </a:t>
            </a:r>
            <a:r>
              <a:rPr lang="fr-FR" sz="1600" dirty="0" smtClean="0">
                <a:latin typeface="Calisto MT" pitchFamily="18" charset="0"/>
                <a:cs typeface="Arial" panose="020B0604020202020204" pitchFamily="34" charset="0"/>
              </a:rPr>
              <a:t>(Chef d’Antenne Nord-Ouest, représentant des Avocats d’expression anglaise)</a:t>
            </a:r>
          </a:p>
          <a:p>
            <a:pPr algn="just"/>
            <a:endParaRPr lang="fr-FR" sz="1600" dirty="0" smtClean="0">
              <a:latin typeface="Calisto MT" pitchFamily="18" charset="0"/>
              <a:cs typeface="Arial" panose="020B0604020202020204" pitchFamily="34" charset="0"/>
            </a:endParaRPr>
          </a:p>
          <a:p>
            <a:pPr marL="285750" indent="-285750" algn="just">
              <a:buFont typeface="Wingdings" panose="05000000000000000000" pitchFamily="2" charset="2"/>
              <a:buChar char="q"/>
            </a:pPr>
            <a:r>
              <a:rPr lang="fr-FR" sz="1600" b="1" dirty="0" smtClean="0">
                <a:latin typeface="Calisto MT" pitchFamily="18" charset="0"/>
                <a:cs typeface="Arial" panose="020B0604020202020204" pitchFamily="34" charset="0"/>
              </a:rPr>
              <a:t>Me Patricia KUWONG TEMBI </a:t>
            </a:r>
            <a:r>
              <a:rPr lang="fr-FR" sz="1600" dirty="0" smtClean="0">
                <a:latin typeface="Calisto MT" pitchFamily="18" charset="0"/>
                <a:cs typeface="Arial" panose="020B0604020202020204" pitchFamily="34" charset="0"/>
              </a:rPr>
              <a:t>(Chef d’Antenne Littoral, représentant des Avocats d’expression anglaise)</a:t>
            </a:r>
          </a:p>
          <a:p>
            <a:pPr algn="just"/>
            <a:endParaRPr lang="fr-FR" sz="1600" dirty="0" smtClean="0">
              <a:latin typeface="Calisto MT" pitchFamily="18" charset="0"/>
              <a:cs typeface="Arial" panose="020B0604020202020204" pitchFamily="34" charset="0"/>
            </a:endParaRPr>
          </a:p>
          <a:p>
            <a:pPr marL="285750" indent="-285750" algn="just">
              <a:buFont typeface="Wingdings" panose="05000000000000000000" pitchFamily="2" charset="2"/>
              <a:buChar char="q"/>
            </a:pPr>
            <a:r>
              <a:rPr lang="fr-FR" sz="1600" b="1" dirty="0" smtClean="0">
                <a:latin typeface="Calisto MT" pitchFamily="18" charset="0"/>
                <a:cs typeface="Arial" panose="020B0604020202020204" pitchFamily="34" charset="0"/>
              </a:rPr>
              <a:t>Justice PETER MBUAGBAW </a:t>
            </a:r>
            <a:r>
              <a:rPr lang="fr-FR" sz="1600" b="1" dirty="0">
                <a:latin typeface="Calisto MT" pitchFamily="18" charset="0"/>
                <a:cs typeface="Arial" panose="020B0604020202020204" pitchFamily="34" charset="0"/>
              </a:rPr>
              <a:t>ESONGMBI </a:t>
            </a:r>
            <a:r>
              <a:rPr lang="fr-FR" sz="1600" b="1" dirty="0" smtClean="0">
                <a:latin typeface="Calisto MT" pitchFamily="18" charset="0"/>
                <a:cs typeface="Arial" panose="020B0604020202020204" pitchFamily="34" charset="0"/>
              </a:rPr>
              <a:t> </a:t>
            </a:r>
            <a:r>
              <a:rPr lang="fr-FR" sz="1600" dirty="0" smtClean="0">
                <a:latin typeface="Calisto MT" pitchFamily="18" charset="0"/>
                <a:cs typeface="Arial" panose="020B0604020202020204" pitchFamily="34" charset="0"/>
              </a:rPr>
              <a:t>(Chef d’Antenne/ Représentant des Magistrats d’expression anglaise)</a:t>
            </a:r>
          </a:p>
          <a:p>
            <a:pPr algn="just"/>
            <a:endParaRPr lang="fr-FR" sz="1400" dirty="0" smtClean="0">
              <a:latin typeface="Calisto MT" pitchFamily="18" charset="0"/>
              <a:cs typeface="Arial" panose="020B0604020202020204" pitchFamily="34" charset="0"/>
            </a:endParaRPr>
          </a:p>
          <a:p>
            <a:pPr algn="just"/>
            <a:endParaRPr lang="fr-FR" sz="1400" b="1" u="sng" dirty="0">
              <a:latin typeface="Calisto MT" pitchFamily="18" charset="0"/>
              <a:cs typeface="Arial" panose="020B0604020202020204" pitchFamily="34" charset="0"/>
            </a:endParaRPr>
          </a:p>
          <a:p>
            <a:pPr algn="just"/>
            <a:r>
              <a:rPr lang="fr-FR" sz="1400" b="1" dirty="0">
                <a:latin typeface="Calisto MT" pitchFamily="18" charset="0"/>
                <a:cs typeface="Arial" panose="020B0604020202020204" pitchFamily="34" charset="0"/>
              </a:rPr>
              <a:t>										</a:t>
            </a:r>
            <a:endParaRPr lang="fr-FR" sz="1400" dirty="0">
              <a:latin typeface="Calisto MT" pitchFamily="18" charset="0"/>
              <a:cs typeface="Arial" panose="020B0604020202020204" pitchFamily="34" charset="0"/>
            </a:endParaRPr>
          </a:p>
          <a:p>
            <a:pPr algn="just"/>
            <a:r>
              <a:rPr lang="fr-FR" sz="1400" b="1" dirty="0">
                <a:latin typeface="Calisto MT" pitchFamily="18" charset="0"/>
                <a:cs typeface="Arial" panose="020B0604020202020204" pitchFamily="34" charset="0"/>
              </a:rPr>
              <a:t>				</a:t>
            </a:r>
          </a:p>
          <a:p>
            <a:pPr algn="just"/>
            <a:r>
              <a:rPr lang="fr-FR" sz="1400" b="1" dirty="0">
                <a:latin typeface="Calisto MT" pitchFamily="18" charset="0"/>
                <a:cs typeface="Arial" panose="020B0604020202020204" pitchFamily="34" charset="0"/>
              </a:rPr>
              <a:t>																																			</a:t>
            </a:r>
            <a:endParaRPr lang="fr-FR" sz="1200" b="1" dirty="0">
              <a:latin typeface="Calisto MT" pitchFamily="18" charset="0"/>
              <a:cs typeface="Arial" panose="020B0604020202020204" pitchFamily="34" charset="0"/>
            </a:endParaRPr>
          </a:p>
          <a:p>
            <a:pPr algn="just"/>
            <a:r>
              <a:rPr lang="fr-FR" sz="1200" b="1" dirty="0">
                <a:latin typeface="Calisto MT" pitchFamily="18" charset="0"/>
                <a:cs typeface="Arial" panose="020B0604020202020204" pitchFamily="34" charset="0"/>
              </a:rPr>
              <a:t>														 </a:t>
            </a:r>
          </a:p>
          <a:p>
            <a:pPr algn="just"/>
            <a:r>
              <a:rPr lang="fr-FR" sz="1200" b="1" dirty="0">
                <a:latin typeface="Calisto MT" pitchFamily="18" charset="0"/>
                <a:cs typeface="Arial" panose="020B0604020202020204" pitchFamily="34" charset="0"/>
              </a:rPr>
              <a:t>															</a:t>
            </a:r>
          </a:p>
          <a:p>
            <a:pPr algn="just"/>
            <a:r>
              <a:rPr lang="fr-FR" sz="1200" b="1" dirty="0">
                <a:latin typeface="Calisto MT" pitchFamily="18" charset="0"/>
                <a:cs typeface="Arial" panose="020B0604020202020204" pitchFamily="34" charset="0"/>
              </a:rPr>
              <a:t>															</a:t>
            </a:r>
          </a:p>
          <a:p>
            <a:pPr algn="just"/>
            <a:r>
              <a:rPr lang="fr-FR" sz="1200" b="1" dirty="0">
                <a:latin typeface="Calisto MT" pitchFamily="18" charset="0"/>
                <a:cs typeface="Arial" panose="020B0604020202020204" pitchFamily="34" charset="0"/>
              </a:rPr>
              <a:t>															</a:t>
            </a:r>
          </a:p>
          <a:p>
            <a:pPr algn="just">
              <a:lnSpc>
                <a:spcPct val="150000"/>
              </a:lnSpc>
            </a:pPr>
            <a:endParaRPr lang="fr-FR" sz="1200" b="1" dirty="0">
              <a:latin typeface="Calisto MT" pitchFamily="18" charset="0"/>
              <a:cs typeface="Arial" panose="020B0604020202020204" pitchFamily="34" charset="0"/>
            </a:endParaRPr>
          </a:p>
          <a:p>
            <a:pPr algn="just">
              <a:lnSpc>
                <a:spcPct val="150000"/>
              </a:lnSpc>
            </a:pPr>
            <a:endParaRPr lang="fr-FR" sz="1200" b="1" dirty="0">
              <a:latin typeface="Calisto MT" pitchFamily="18" charset="0"/>
              <a:cs typeface="Arial" panose="020B0604020202020204" pitchFamily="34" charset="0"/>
            </a:endParaRPr>
          </a:p>
          <a:p>
            <a:pPr algn="just">
              <a:lnSpc>
                <a:spcPct val="150000"/>
              </a:lnSpc>
            </a:pPr>
            <a:endParaRPr lang="fr-FR" sz="1200" b="1" dirty="0">
              <a:latin typeface="Calisto MT" pitchFamily="18" charset="0"/>
              <a:cs typeface="Arial" panose="020B0604020202020204" pitchFamily="34" charset="0"/>
            </a:endParaRPr>
          </a:p>
          <a:p>
            <a:pPr algn="just">
              <a:lnSpc>
                <a:spcPct val="150000"/>
              </a:lnSpc>
            </a:pPr>
            <a:endParaRPr lang="fr-FR" sz="1200" b="1" dirty="0">
              <a:latin typeface="Calisto MT" pitchFamily="18" charset="0"/>
              <a:cs typeface="Arial" panose="020B0604020202020204" pitchFamily="34" charset="0"/>
            </a:endParaRPr>
          </a:p>
          <a:p>
            <a:pPr algn="just">
              <a:lnSpc>
                <a:spcPct val="150000"/>
              </a:lnSpc>
            </a:pPr>
            <a:endParaRPr lang="fr-FR" sz="1200" b="1" dirty="0">
              <a:latin typeface="Calisto MT" pitchFamily="18" charset="0"/>
              <a:cs typeface="Arial" panose="020B0604020202020204" pitchFamily="34" charset="0"/>
            </a:endParaRPr>
          </a:p>
          <a:p>
            <a:pPr marL="285750" indent="-285750" algn="just">
              <a:lnSpc>
                <a:spcPct val="150000"/>
              </a:lnSpc>
              <a:buFont typeface="Wingdings" panose="05000000000000000000" pitchFamily="2" charset="2"/>
              <a:buChar char="v"/>
            </a:pPr>
            <a:endParaRPr lang="fr-FR" sz="1100" b="1" dirty="0">
              <a:latin typeface="Arial" panose="020B0604020202020204" pitchFamily="34" charset="0"/>
              <a:cs typeface="Arial" panose="020B0604020202020204" pitchFamily="34" charset="0"/>
            </a:endParaRPr>
          </a:p>
        </p:txBody>
      </p:sp>
      <p:pic>
        <p:nvPicPr>
          <p:cNvPr id="8" name="Image 1" descr="drapeaux 2"/>
          <p:cNvPicPr>
            <a:picLocks noChangeAspect="1"/>
          </p:cNvPicPr>
          <p:nvPr/>
        </p:nvPicPr>
        <p:blipFill>
          <a:blip r:embed="rId2">
            <a:lum bright="6000" contrast="-24000"/>
            <a:extLst>
              <a:ext uri="{28A0092B-C50C-407E-A947-70E740481C1C}">
                <a14:useLocalDpi xmlns:a14="http://schemas.microsoft.com/office/drawing/2010/main" val="0"/>
              </a:ext>
            </a:extLst>
          </a:blip>
          <a:srcRect l="523" t="9673" r="427" b="13683"/>
          <a:stretch>
            <a:fillRect/>
          </a:stretch>
        </p:blipFill>
        <p:spPr bwMode="auto">
          <a:xfrm flipV="1">
            <a:off x="251520" y="6381327"/>
            <a:ext cx="8736971" cy="3656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907802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u numéro de diapositive 5"/>
          <p:cNvSpPr>
            <a:spLocks noGrp="1"/>
          </p:cNvSpPr>
          <p:nvPr>
            <p:ph type="sldNum" sz="quarter" idx="12"/>
          </p:nvPr>
        </p:nvSpPr>
        <p:spPr>
          <a:xfrm>
            <a:off x="8610600" y="1268760"/>
            <a:ext cx="533400" cy="244476"/>
          </a:xfrm>
        </p:spPr>
        <p:txBody>
          <a:bodyPr>
            <a:normAutofit/>
          </a:bodyPr>
          <a:lstStyle/>
          <a:p>
            <a:fld id="{2E58222E-7229-4D8F-B4BA-0032E7417FF6}" type="slidenum">
              <a:rPr lang="fr-FR" smtClean="0"/>
              <a:pPr/>
              <a:t>20</a:t>
            </a:fld>
            <a:endParaRPr lang="fr-FR"/>
          </a:p>
        </p:txBody>
      </p:sp>
      <p:sp>
        <p:nvSpPr>
          <p:cNvPr id="2" name="Titre 1"/>
          <p:cNvSpPr>
            <a:spLocks noGrp="1"/>
          </p:cNvSpPr>
          <p:nvPr>
            <p:ph type="title"/>
          </p:nvPr>
        </p:nvSpPr>
        <p:spPr>
          <a:xfrm>
            <a:off x="381000" y="219486"/>
            <a:ext cx="8229600" cy="930431"/>
          </a:xfrm>
        </p:spPr>
        <p:txBody>
          <a:bodyPr/>
          <a:lstStyle/>
          <a:p>
            <a:r>
              <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sto MT" panose="02040603050505030304" pitchFamily="18" charset="0"/>
              </a:rPr>
              <a:t>PARTENAIRES</a:t>
            </a:r>
            <a:endParaRPr lang="fr-FR" dirty="0">
              <a:ln w="18415" cmpd="sng">
                <a:solidFill>
                  <a:srgbClr val="FFFFFF"/>
                </a:solidFill>
                <a:prstDash val="solid"/>
              </a:ln>
              <a:solidFill>
                <a:srgbClr val="0070C0"/>
              </a:solidFill>
              <a:effectLst>
                <a:outerShdw blurRad="63500" dir="3600000" algn="tl" rotWithShape="0">
                  <a:srgbClr val="000000">
                    <a:alpha val="70000"/>
                  </a:srgbClr>
                </a:outerShdw>
              </a:effectLst>
              <a:latin typeface="Calisto MT" panose="02040603050505030304" pitchFamily="18" charset="0"/>
            </a:endParaRPr>
          </a:p>
        </p:txBody>
      </p:sp>
      <p:sp>
        <p:nvSpPr>
          <p:cNvPr id="4" name="Titre 1"/>
          <p:cNvSpPr txBox="1">
            <a:spLocks/>
          </p:cNvSpPr>
          <p:nvPr/>
        </p:nvSpPr>
        <p:spPr>
          <a:xfrm>
            <a:off x="323528" y="1124743"/>
            <a:ext cx="4752528" cy="5256583"/>
          </a:xfrm>
          <a:prstGeom prst="rect">
            <a:avLst/>
          </a:prstGeom>
        </p:spPr>
        <p:txBody>
          <a:bodyPr vert="horz" lIns="91440" tIns="45720" rIns="91440" bIns="45720" rtlCol="0" anchor="t">
            <a:noAutofit/>
          </a:bodyPr>
          <a:lstStyle>
            <a:lvl1pPr algn="l" defTabSz="342900" rtl="0" eaLnBrk="1" latinLnBrk="0" hangingPunct="1">
              <a:spcBef>
                <a:spcPct val="0"/>
              </a:spcBef>
              <a:buNone/>
              <a:defRPr sz="27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just"/>
            <a:r>
              <a:rPr lang="fr-FR" sz="1400" b="1" u="sng" dirty="0">
                <a:latin typeface="Calisto MT" pitchFamily="18" charset="0"/>
                <a:cs typeface="Arial" panose="020B0604020202020204" pitchFamily="34" charset="0"/>
              </a:rPr>
              <a:t>CAMEROUN</a:t>
            </a:r>
            <a:r>
              <a:rPr lang="fr-FR" sz="1400" b="1" dirty="0">
                <a:latin typeface="Calisto MT" pitchFamily="18" charset="0"/>
                <a:cs typeface="Arial" panose="020B0604020202020204" pitchFamily="34" charset="0"/>
              </a:rPr>
              <a:t>											</a:t>
            </a:r>
            <a:endParaRPr lang="fr-FR" sz="1400" dirty="0">
              <a:latin typeface="Calisto MT" pitchFamily="18" charset="0"/>
              <a:cs typeface="Arial" panose="020B0604020202020204" pitchFamily="34" charset="0"/>
            </a:endParaRPr>
          </a:p>
          <a:p>
            <a:pPr marL="285750" indent="-285750" algn="just">
              <a:buFont typeface="Wingdings" panose="05000000000000000000" pitchFamily="2" charset="2"/>
              <a:buChar char="q"/>
            </a:pPr>
            <a:r>
              <a:rPr lang="fr-FR" sz="1200" i="1" dirty="0" smtClean="0">
                <a:latin typeface="Calisto MT" pitchFamily="18" charset="0"/>
                <a:cs typeface="Arial" panose="020B0604020202020204" pitchFamily="34" charset="0"/>
              </a:rPr>
              <a:t>MINJUSTICE</a:t>
            </a:r>
          </a:p>
          <a:p>
            <a:pPr marL="285750" indent="-285750" algn="just">
              <a:buFont typeface="Wingdings" panose="05000000000000000000" pitchFamily="2" charset="2"/>
              <a:buChar char="q"/>
            </a:pPr>
            <a:r>
              <a:rPr lang="fr-FR" sz="1200" i="1" dirty="0" smtClean="0">
                <a:latin typeface="Calisto MT" pitchFamily="18" charset="0"/>
                <a:cs typeface="Arial" panose="020B0604020202020204" pitchFamily="34" charset="0"/>
              </a:rPr>
              <a:t>MINEPAT</a:t>
            </a:r>
          </a:p>
          <a:p>
            <a:pPr marL="285750" indent="-285750" algn="just">
              <a:buFont typeface="Wingdings" panose="05000000000000000000" pitchFamily="2" charset="2"/>
              <a:buChar char="q"/>
            </a:pPr>
            <a:r>
              <a:rPr lang="fr-FR" sz="1200" i="1" dirty="0" smtClean="0">
                <a:latin typeface="Calisto MT" pitchFamily="18" charset="0"/>
                <a:cs typeface="Arial" panose="020B0604020202020204" pitchFamily="34" charset="0"/>
              </a:rPr>
              <a:t>MINFI</a:t>
            </a:r>
          </a:p>
          <a:p>
            <a:pPr marL="285750" indent="-285750" algn="just">
              <a:buFont typeface="Wingdings" panose="05000000000000000000" pitchFamily="2" charset="2"/>
              <a:buChar char="q"/>
            </a:pPr>
            <a:r>
              <a:rPr lang="fr-FR" sz="1200" i="1" dirty="0" smtClean="0">
                <a:latin typeface="Calisto MT" pitchFamily="18" charset="0"/>
                <a:cs typeface="Arial" panose="020B0604020202020204" pitchFamily="34" charset="0"/>
              </a:rPr>
              <a:t>MINCOMMERCE</a:t>
            </a:r>
          </a:p>
          <a:p>
            <a:pPr marL="285750" indent="-285750" algn="just">
              <a:buFont typeface="Wingdings" panose="05000000000000000000" pitchFamily="2" charset="2"/>
              <a:buChar char="q"/>
            </a:pPr>
            <a:r>
              <a:rPr lang="fr-FR" sz="1200" i="1" dirty="0" smtClean="0">
                <a:latin typeface="Calisto MT" pitchFamily="18" charset="0"/>
                <a:cs typeface="Arial" panose="020B0604020202020204" pitchFamily="34" charset="0"/>
              </a:rPr>
              <a:t>MINPMEESA</a:t>
            </a:r>
          </a:p>
          <a:p>
            <a:pPr marL="285750" indent="-285750" algn="just">
              <a:buFont typeface="Wingdings" panose="05000000000000000000" pitchFamily="2" charset="2"/>
              <a:buChar char="q"/>
            </a:pPr>
            <a:r>
              <a:rPr lang="fr-FR" sz="1200" i="1" dirty="0" smtClean="0">
                <a:latin typeface="Calisto MT" pitchFamily="18" charset="0"/>
                <a:cs typeface="Arial" panose="020B0604020202020204" pitchFamily="34" charset="0"/>
              </a:rPr>
              <a:t>CBF</a:t>
            </a:r>
          </a:p>
          <a:p>
            <a:pPr marL="285750" indent="-285750" algn="just">
              <a:buFont typeface="Wingdings" panose="05000000000000000000" pitchFamily="2" charset="2"/>
              <a:buChar char="q"/>
            </a:pPr>
            <a:r>
              <a:rPr lang="fr-FR" sz="1200" i="1" dirty="0" smtClean="0">
                <a:latin typeface="Calisto MT" pitchFamily="18" charset="0"/>
                <a:cs typeface="Arial" panose="020B0604020202020204" pitchFamily="34" charset="0"/>
              </a:rPr>
              <a:t>CFCE</a:t>
            </a:r>
            <a:r>
              <a:rPr lang="fr-FR" sz="1200" i="1" dirty="0">
                <a:latin typeface="Calisto MT" pitchFamily="18" charset="0"/>
                <a:cs typeface="Arial" panose="020B0604020202020204" pitchFamily="34" charset="0"/>
              </a:rPr>
              <a:t>											</a:t>
            </a:r>
          </a:p>
          <a:p>
            <a:pPr marL="285750" indent="-285750" algn="just">
              <a:buFont typeface="Wingdings" panose="05000000000000000000" pitchFamily="2" charset="2"/>
              <a:buChar char="q"/>
            </a:pPr>
            <a:r>
              <a:rPr lang="fr-FR" sz="1200" i="1" dirty="0">
                <a:latin typeface="Calisto MT" pitchFamily="18" charset="0"/>
                <a:cs typeface="Arial" panose="020B0604020202020204" pitchFamily="34" charset="0"/>
              </a:rPr>
              <a:t>API											</a:t>
            </a:r>
          </a:p>
          <a:p>
            <a:pPr marL="285750" indent="-285750" algn="just">
              <a:buFont typeface="Wingdings" panose="05000000000000000000" pitchFamily="2" charset="2"/>
              <a:buChar char="q"/>
            </a:pPr>
            <a:r>
              <a:rPr lang="fr-FR" sz="1200" i="1" dirty="0">
                <a:latin typeface="Calisto MT" pitchFamily="18" charset="0"/>
                <a:cs typeface="Arial" panose="020B0604020202020204" pitchFamily="34" charset="0"/>
              </a:rPr>
              <a:t>CARPA </a:t>
            </a:r>
            <a:endParaRPr lang="fr-FR" sz="1200" i="1" dirty="0" smtClean="0">
              <a:latin typeface="Calisto MT" pitchFamily="18" charset="0"/>
              <a:cs typeface="Arial" panose="020B0604020202020204" pitchFamily="34" charset="0"/>
            </a:endParaRPr>
          </a:p>
          <a:p>
            <a:pPr marL="285750" indent="-285750" algn="just">
              <a:buFont typeface="Wingdings" panose="05000000000000000000" pitchFamily="2" charset="2"/>
              <a:buChar char="q"/>
            </a:pPr>
            <a:r>
              <a:rPr lang="fr-FR" sz="1200" i="1" dirty="0" smtClean="0">
                <a:latin typeface="Calisto MT" pitchFamily="18" charset="0"/>
                <a:cs typeface="Arial" panose="020B0604020202020204" pitchFamily="34" charset="0"/>
              </a:rPr>
              <a:t>PACOM</a:t>
            </a:r>
            <a:r>
              <a:rPr lang="fr-FR" sz="1200" i="1" dirty="0">
                <a:latin typeface="Calisto MT" pitchFamily="18" charset="0"/>
                <a:cs typeface="Arial" panose="020B0604020202020204" pitchFamily="34" charset="0"/>
              </a:rPr>
              <a:t>									</a:t>
            </a:r>
          </a:p>
          <a:p>
            <a:pPr marL="285750" indent="-285750" algn="just">
              <a:buFont typeface="Wingdings" panose="05000000000000000000" pitchFamily="2" charset="2"/>
              <a:buChar char="q"/>
            </a:pPr>
            <a:r>
              <a:rPr lang="fr-FR" sz="1200" i="1" dirty="0" smtClean="0">
                <a:latin typeface="Calisto MT" pitchFamily="18" charset="0"/>
                <a:cs typeface="Arial" panose="020B0604020202020204" pitchFamily="34" charset="0"/>
              </a:rPr>
              <a:t>GUCE</a:t>
            </a:r>
            <a:r>
              <a:rPr lang="fr-FR" sz="1200" i="1" dirty="0">
                <a:latin typeface="Calisto MT" pitchFamily="18" charset="0"/>
                <a:cs typeface="Arial" panose="020B0604020202020204" pitchFamily="34" charset="0"/>
              </a:rPr>
              <a:t>										</a:t>
            </a:r>
          </a:p>
          <a:p>
            <a:pPr marL="285750" indent="-285750" algn="just">
              <a:buFont typeface="Wingdings" panose="05000000000000000000" pitchFamily="2" charset="2"/>
              <a:buChar char="q"/>
            </a:pPr>
            <a:r>
              <a:rPr lang="fr-FR" sz="1200" i="1" dirty="0">
                <a:latin typeface="Calisto MT" pitchFamily="18" charset="0"/>
                <a:cs typeface="Arial" panose="020B0604020202020204" pitchFamily="34" charset="0"/>
              </a:rPr>
              <a:t>DGI										</a:t>
            </a:r>
          </a:p>
          <a:p>
            <a:pPr marL="285750" indent="-285750" algn="just">
              <a:buFont typeface="Wingdings" panose="05000000000000000000" pitchFamily="2" charset="2"/>
              <a:buChar char="q"/>
            </a:pPr>
            <a:r>
              <a:rPr lang="fr-FR" sz="1200" i="1" dirty="0">
                <a:latin typeface="Calisto MT" pitchFamily="18" charset="0"/>
                <a:cs typeface="Arial" panose="020B0604020202020204" pitchFamily="34" charset="0"/>
              </a:rPr>
              <a:t>DIRECTION DES </a:t>
            </a:r>
            <a:r>
              <a:rPr lang="fr-FR" sz="1200" i="1" dirty="0" smtClean="0">
                <a:latin typeface="Calisto MT" pitchFamily="18" charset="0"/>
                <a:cs typeface="Arial" panose="020B0604020202020204" pitchFamily="34" charset="0"/>
              </a:rPr>
              <a:t>DOUANES</a:t>
            </a:r>
            <a:endParaRPr lang="fr-FR" sz="1200" i="1" dirty="0">
              <a:latin typeface="Calisto MT" pitchFamily="18" charset="0"/>
              <a:cs typeface="Arial" panose="020B0604020202020204" pitchFamily="34" charset="0"/>
            </a:endParaRPr>
          </a:p>
          <a:p>
            <a:pPr marL="285750" indent="-285750" algn="just">
              <a:buFont typeface="Wingdings" panose="05000000000000000000" pitchFamily="2" charset="2"/>
              <a:buChar char="q"/>
            </a:pPr>
            <a:r>
              <a:rPr lang="fr-FR" sz="1200" i="1" dirty="0" smtClean="0">
                <a:latin typeface="Calisto MT" pitchFamily="18" charset="0"/>
                <a:cs typeface="Arial" panose="020B0604020202020204" pitchFamily="34" charset="0"/>
              </a:rPr>
              <a:t>GICAM </a:t>
            </a:r>
            <a:r>
              <a:rPr lang="fr-FR" sz="1200" i="1" dirty="0">
                <a:latin typeface="Calisto MT" pitchFamily="18" charset="0"/>
                <a:cs typeface="Arial" panose="020B0604020202020204" pitchFamily="34" charset="0"/>
              </a:rPr>
              <a:t>									</a:t>
            </a:r>
          </a:p>
          <a:p>
            <a:pPr marL="285750" indent="-285750" algn="just">
              <a:buFont typeface="Wingdings" panose="05000000000000000000" pitchFamily="2" charset="2"/>
              <a:buChar char="q"/>
            </a:pPr>
            <a:r>
              <a:rPr lang="fr-FR" sz="1200" i="1" dirty="0" smtClean="0">
                <a:latin typeface="Calisto MT" pitchFamily="18" charset="0"/>
                <a:cs typeface="Arial" panose="020B0604020202020204" pitchFamily="34" charset="0"/>
              </a:rPr>
              <a:t>MECAM</a:t>
            </a:r>
            <a:endParaRPr lang="fr-FR" sz="1200" i="1" dirty="0">
              <a:latin typeface="Calisto MT" pitchFamily="18" charset="0"/>
              <a:cs typeface="Arial" panose="020B0604020202020204" pitchFamily="34" charset="0"/>
            </a:endParaRPr>
          </a:p>
          <a:p>
            <a:pPr marL="285750" indent="-285750" algn="just">
              <a:buFont typeface="Wingdings" panose="05000000000000000000" pitchFamily="2" charset="2"/>
              <a:buChar char="q"/>
            </a:pPr>
            <a:r>
              <a:rPr lang="fr-FR" sz="1200" i="1" dirty="0">
                <a:latin typeface="Calisto MT" pitchFamily="18" charset="0"/>
                <a:cs typeface="Arial" panose="020B0604020202020204" pitchFamily="34" charset="0"/>
              </a:rPr>
              <a:t>ECAM</a:t>
            </a:r>
          </a:p>
          <a:p>
            <a:pPr marL="285750" indent="-285750" algn="just">
              <a:buFont typeface="Wingdings" panose="05000000000000000000" pitchFamily="2" charset="2"/>
              <a:buChar char="q"/>
            </a:pPr>
            <a:r>
              <a:rPr lang="fr-FR" sz="1200" i="1" dirty="0" smtClean="0">
                <a:latin typeface="Calisto MT" pitchFamily="18" charset="0"/>
                <a:cs typeface="Arial" panose="020B0604020202020204" pitchFamily="34" charset="0"/>
              </a:rPr>
              <a:t>CCIMA</a:t>
            </a:r>
          </a:p>
          <a:p>
            <a:pPr marL="285750" indent="-285750" algn="just">
              <a:buFont typeface="Wingdings" panose="05000000000000000000" pitchFamily="2" charset="2"/>
              <a:buChar char="q"/>
            </a:pPr>
            <a:r>
              <a:rPr lang="fr-FR" sz="1200" i="1" dirty="0" smtClean="0">
                <a:latin typeface="Calisto MT" pitchFamily="18" charset="0"/>
                <a:cs typeface="Arial" panose="020B0604020202020204" pitchFamily="34" charset="0"/>
              </a:rPr>
              <a:t>AFRILAND FIRST BANK</a:t>
            </a:r>
          </a:p>
          <a:p>
            <a:pPr marL="285750" indent="-285750" algn="just">
              <a:buFont typeface="Wingdings" panose="05000000000000000000" pitchFamily="2" charset="2"/>
              <a:buChar char="q"/>
            </a:pPr>
            <a:r>
              <a:rPr lang="fr-FR" sz="1200" i="1" dirty="0" smtClean="0">
                <a:latin typeface="Calisto MT" pitchFamily="18" charset="0"/>
                <a:cs typeface="Arial" panose="020B0604020202020204" pitchFamily="34" charset="0"/>
              </a:rPr>
              <a:t>ECOBANK</a:t>
            </a:r>
          </a:p>
          <a:p>
            <a:pPr marL="285750" indent="-285750" algn="just">
              <a:buFont typeface="Wingdings" panose="05000000000000000000" pitchFamily="2" charset="2"/>
              <a:buChar char="q"/>
            </a:pPr>
            <a:r>
              <a:rPr lang="fr-FR" sz="1200" i="1" dirty="0" smtClean="0">
                <a:latin typeface="Calisto MT" pitchFamily="18" charset="0"/>
                <a:cs typeface="Arial" panose="020B0604020202020204" pitchFamily="34" charset="0"/>
              </a:rPr>
              <a:t>CRTV</a:t>
            </a:r>
          </a:p>
          <a:p>
            <a:pPr marL="285750" indent="-285750" algn="just">
              <a:buFont typeface="Wingdings" panose="05000000000000000000" pitchFamily="2" charset="2"/>
              <a:buChar char="q"/>
            </a:pPr>
            <a:r>
              <a:rPr lang="fr-FR" sz="1200" i="1" dirty="0" smtClean="0">
                <a:latin typeface="Calisto MT" pitchFamily="18" charset="0"/>
                <a:cs typeface="Arial" panose="020B0604020202020204" pitchFamily="34" charset="0"/>
              </a:rPr>
              <a:t>CANAL 2 INTERNATIONAL</a:t>
            </a:r>
            <a:endParaRPr lang="fr-FR" sz="1200" i="1" dirty="0">
              <a:latin typeface="Calisto MT" pitchFamily="18" charset="0"/>
              <a:cs typeface="Arial" panose="020B0604020202020204" pitchFamily="34" charset="0"/>
            </a:endParaRPr>
          </a:p>
          <a:p>
            <a:pPr lvl="1" algn="just"/>
            <a:endParaRPr lang="fr-FR" sz="500" dirty="0">
              <a:latin typeface="Calisto MT" pitchFamily="18" charset="0"/>
              <a:cs typeface="Arial" panose="020B0604020202020204" pitchFamily="34" charset="0"/>
            </a:endParaRPr>
          </a:p>
          <a:p>
            <a:pPr algn="just"/>
            <a:r>
              <a:rPr lang="fr-FR" sz="1400" b="1" dirty="0">
                <a:latin typeface="Calisto MT" pitchFamily="18" charset="0"/>
                <a:cs typeface="Arial" panose="020B0604020202020204" pitchFamily="34" charset="0"/>
              </a:rPr>
              <a:t>				</a:t>
            </a:r>
          </a:p>
          <a:p>
            <a:pPr algn="just"/>
            <a:r>
              <a:rPr lang="fr-FR" sz="1400" b="1" u="sng" dirty="0">
                <a:latin typeface="Calisto MT" pitchFamily="18" charset="0"/>
                <a:cs typeface="Arial" panose="020B0604020202020204" pitchFamily="34" charset="0"/>
              </a:rPr>
              <a:t>GUINEE EQUATORIALE</a:t>
            </a:r>
            <a:r>
              <a:rPr lang="fr-FR" sz="1400" b="1" dirty="0">
                <a:latin typeface="Calisto MT" pitchFamily="18" charset="0"/>
                <a:cs typeface="Arial" panose="020B0604020202020204" pitchFamily="34" charset="0"/>
              </a:rPr>
              <a:t> 								</a:t>
            </a:r>
          </a:p>
          <a:p>
            <a:pPr marL="285750" indent="-285750" algn="just">
              <a:buFont typeface="Wingdings" panose="05000000000000000000" pitchFamily="2" charset="2"/>
              <a:buChar char="q"/>
            </a:pPr>
            <a:r>
              <a:rPr lang="fr-FR" sz="1200" i="1" dirty="0">
                <a:latin typeface="Calisto MT" pitchFamily="18" charset="0"/>
                <a:cs typeface="Arial" panose="020B0604020202020204" pitchFamily="34" charset="0"/>
              </a:rPr>
              <a:t>CHAMBRES DE COMMERCE DE MALABO ET DE </a:t>
            </a:r>
            <a:r>
              <a:rPr lang="fr-FR" sz="1200" i="1" dirty="0" smtClean="0">
                <a:latin typeface="Calisto MT" pitchFamily="18" charset="0"/>
                <a:cs typeface="Arial" panose="020B0604020202020204" pitchFamily="34" charset="0"/>
              </a:rPr>
              <a:t>BATA            </a:t>
            </a:r>
            <a:r>
              <a:rPr lang="fr-FR" sz="1200" i="1" dirty="0">
                <a:latin typeface="Calisto MT" pitchFamily="18" charset="0"/>
                <a:cs typeface="Arial" panose="020B0604020202020204" pitchFamily="34" charset="0"/>
              </a:rPr>
              <a:t>	</a:t>
            </a:r>
            <a:endParaRPr lang="fr-FR" sz="1200" i="1" dirty="0" smtClean="0">
              <a:latin typeface="Calisto MT" pitchFamily="18" charset="0"/>
              <a:cs typeface="Arial" panose="020B0604020202020204" pitchFamily="34" charset="0"/>
            </a:endParaRPr>
          </a:p>
          <a:p>
            <a:pPr marL="285750" indent="-285750" algn="just">
              <a:buFont typeface="Wingdings" panose="05000000000000000000" pitchFamily="2" charset="2"/>
              <a:buChar char="q"/>
            </a:pPr>
            <a:r>
              <a:rPr lang="fr-FR" sz="1200" i="1" dirty="0" smtClean="0">
                <a:latin typeface="Calisto MT" pitchFamily="18" charset="0"/>
                <a:cs typeface="Arial" panose="020B0604020202020204" pitchFamily="34" charset="0"/>
              </a:rPr>
              <a:t>LA PATRONALE DE GUINÉE EQUATORIALE	</a:t>
            </a:r>
            <a:r>
              <a:rPr lang="fr-FR" sz="1200" b="1" dirty="0" smtClean="0">
                <a:latin typeface="Calisto MT" pitchFamily="18" charset="0"/>
                <a:cs typeface="Arial" panose="020B0604020202020204" pitchFamily="34" charset="0"/>
              </a:rPr>
              <a:t>											</a:t>
            </a:r>
            <a:r>
              <a:rPr lang="fr-FR" sz="1400" b="1" dirty="0" smtClean="0">
                <a:latin typeface="Calisto MT" pitchFamily="18" charset="0"/>
                <a:cs typeface="Arial" panose="020B0604020202020204" pitchFamily="34" charset="0"/>
              </a:rPr>
              <a:t>																							</a:t>
            </a:r>
            <a:endParaRPr lang="fr-FR" sz="1200" b="1" dirty="0" smtClean="0">
              <a:latin typeface="Calisto MT" pitchFamily="18" charset="0"/>
              <a:cs typeface="Arial" panose="020B0604020202020204" pitchFamily="34" charset="0"/>
            </a:endParaRPr>
          </a:p>
          <a:p>
            <a:pPr algn="just"/>
            <a:r>
              <a:rPr lang="fr-FR" sz="1200" b="1" dirty="0">
                <a:latin typeface="Calisto MT" pitchFamily="18" charset="0"/>
                <a:cs typeface="Arial" panose="020B0604020202020204" pitchFamily="34" charset="0"/>
              </a:rPr>
              <a:t>														 </a:t>
            </a:r>
          </a:p>
          <a:p>
            <a:pPr algn="just"/>
            <a:r>
              <a:rPr lang="fr-FR" sz="1200" b="1" dirty="0">
                <a:latin typeface="Calisto MT" pitchFamily="18" charset="0"/>
                <a:cs typeface="Arial" panose="020B0604020202020204" pitchFamily="34" charset="0"/>
              </a:rPr>
              <a:t>															</a:t>
            </a:r>
          </a:p>
          <a:p>
            <a:pPr algn="just"/>
            <a:r>
              <a:rPr lang="fr-FR" sz="1200" b="1" dirty="0">
                <a:latin typeface="Calisto MT" pitchFamily="18" charset="0"/>
                <a:cs typeface="Arial" panose="020B0604020202020204" pitchFamily="34" charset="0"/>
              </a:rPr>
              <a:t>															</a:t>
            </a:r>
          </a:p>
          <a:p>
            <a:pPr algn="just"/>
            <a:r>
              <a:rPr lang="fr-FR" sz="1200" b="1" dirty="0">
                <a:latin typeface="Calisto MT" pitchFamily="18" charset="0"/>
                <a:cs typeface="Arial" panose="020B0604020202020204" pitchFamily="34" charset="0"/>
              </a:rPr>
              <a:t>															</a:t>
            </a:r>
          </a:p>
          <a:p>
            <a:pPr algn="just">
              <a:lnSpc>
                <a:spcPct val="150000"/>
              </a:lnSpc>
            </a:pPr>
            <a:endParaRPr lang="fr-FR" sz="1200" b="1" dirty="0">
              <a:latin typeface="Calisto MT" pitchFamily="18" charset="0"/>
              <a:cs typeface="Arial" panose="020B0604020202020204" pitchFamily="34" charset="0"/>
            </a:endParaRPr>
          </a:p>
          <a:p>
            <a:pPr algn="just">
              <a:lnSpc>
                <a:spcPct val="150000"/>
              </a:lnSpc>
            </a:pPr>
            <a:endParaRPr lang="fr-FR" sz="1200" b="1" dirty="0">
              <a:latin typeface="Calisto MT" pitchFamily="18" charset="0"/>
              <a:cs typeface="Arial" panose="020B0604020202020204" pitchFamily="34" charset="0"/>
            </a:endParaRPr>
          </a:p>
          <a:p>
            <a:pPr algn="just">
              <a:lnSpc>
                <a:spcPct val="150000"/>
              </a:lnSpc>
            </a:pPr>
            <a:endParaRPr lang="fr-FR" sz="1200" b="1" dirty="0">
              <a:latin typeface="Calisto MT" pitchFamily="18" charset="0"/>
              <a:cs typeface="Arial" panose="020B0604020202020204" pitchFamily="34" charset="0"/>
            </a:endParaRPr>
          </a:p>
          <a:p>
            <a:pPr algn="just">
              <a:lnSpc>
                <a:spcPct val="150000"/>
              </a:lnSpc>
            </a:pPr>
            <a:endParaRPr lang="fr-FR" sz="1200" b="1" dirty="0">
              <a:latin typeface="Calisto MT" pitchFamily="18" charset="0"/>
              <a:cs typeface="Arial" panose="020B0604020202020204" pitchFamily="34" charset="0"/>
            </a:endParaRPr>
          </a:p>
          <a:p>
            <a:pPr algn="just">
              <a:lnSpc>
                <a:spcPct val="150000"/>
              </a:lnSpc>
            </a:pPr>
            <a:endParaRPr lang="fr-FR" sz="1200" b="1" dirty="0">
              <a:latin typeface="Calisto MT" pitchFamily="18" charset="0"/>
              <a:cs typeface="Arial" panose="020B0604020202020204" pitchFamily="34" charset="0"/>
            </a:endParaRPr>
          </a:p>
          <a:p>
            <a:pPr marL="285750" indent="-285750" algn="just">
              <a:lnSpc>
                <a:spcPct val="150000"/>
              </a:lnSpc>
              <a:buFont typeface="Wingdings" panose="05000000000000000000" pitchFamily="2" charset="2"/>
              <a:buChar char="v"/>
            </a:pPr>
            <a:endParaRPr lang="fr-FR" sz="1100" b="1" dirty="0">
              <a:latin typeface="Arial" panose="020B0604020202020204" pitchFamily="34" charset="0"/>
              <a:cs typeface="Arial" panose="020B0604020202020204" pitchFamily="34" charset="0"/>
            </a:endParaRPr>
          </a:p>
        </p:txBody>
      </p:sp>
      <p:sp>
        <p:nvSpPr>
          <p:cNvPr id="7" name="Rectangle 6"/>
          <p:cNvSpPr/>
          <p:nvPr/>
        </p:nvSpPr>
        <p:spPr>
          <a:xfrm>
            <a:off x="5220072" y="2636912"/>
            <a:ext cx="3768419" cy="2816156"/>
          </a:xfrm>
          <a:prstGeom prst="rect">
            <a:avLst/>
          </a:prstGeom>
        </p:spPr>
        <p:txBody>
          <a:bodyPr wrap="square">
            <a:spAutoFit/>
          </a:bodyPr>
          <a:lstStyle/>
          <a:p>
            <a:r>
              <a:rPr lang="fr-FR" sz="1400" b="1" u="sng" dirty="0">
                <a:latin typeface="Calisto MT" pitchFamily="18" charset="0"/>
                <a:cs typeface="Arial" panose="020B0604020202020204" pitchFamily="34" charset="0"/>
              </a:rPr>
              <a:t>REPUBLIQUE CENTRAFRICAINE</a:t>
            </a:r>
          </a:p>
          <a:p>
            <a:pPr marL="285750" indent="-285750">
              <a:buFont typeface="Wingdings" panose="05000000000000000000" pitchFamily="2" charset="2"/>
              <a:buChar char="q"/>
            </a:pPr>
            <a:r>
              <a:rPr lang="fr-FR" sz="1200" i="1" dirty="0" smtClean="0">
                <a:latin typeface="Calisto MT" pitchFamily="18" charset="0"/>
                <a:cs typeface="Arial" panose="020B0604020202020204" pitchFamily="34" charset="0"/>
              </a:rPr>
              <a:t>ACFPE</a:t>
            </a:r>
            <a:endParaRPr lang="fr-FR" sz="1200" i="1" dirty="0">
              <a:latin typeface="Calisto MT" pitchFamily="18" charset="0"/>
              <a:cs typeface="Arial" panose="020B0604020202020204" pitchFamily="34" charset="0"/>
            </a:endParaRPr>
          </a:p>
          <a:p>
            <a:pPr marL="285750" indent="-285750">
              <a:buFont typeface="Wingdings" panose="05000000000000000000" pitchFamily="2" charset="2"/>
              <a:buChar char="q"/>
            </a:pPr>
            <a:r>
              <a:rPr lang="fr-FR" sz="1200" i="1" dirty="0">
                <a:latin typeface="Calisto MT" pitchFamily="18" charset="0"/>
                <a:cs typeface="Arial" panose="020B0604020202020204" pitchFamily="34" charset="0"/>
              </a:rPr>
              <a:t>UNPC</a:t>
            </a:r>
          </a:p>
          <a:p>
            <a:pPr marL="285750" indent="-285750">
              <a:buFont typeface="Wingdings" panose="05000000000000000000" pitchFamily="2" charset="2"/>
              <a:buChar char="q"/>
            </a:pPr>
            <a:r>
              <a:rPr lang="fr-FR" sz="1200" i="1" dirty="0">
                <a:latin typeface="Calisto MT" pitchFamily="18" charset="0"/>
                <a:cs typeface="Arial" panose="020B0604020202020204" pitchFamily="34" charset="0"/>
              </a:rPr>
              <a:t>CPG</a:t>
            </a:r>
          </a:p>
          <a:p>
            <a:pPr marL="285750" indent="-285750">
              <a:buFont typeface="Wingdings" panose="05000000000000000000" pitchFamily="2" charset="2"/>
              <a:buChar char="q"/>
            </a:pPr>
            <a:r>
              <a:rPr lang="fr-FR" sz="1200" i="1" dirty="0">
                <a:latin typeface="Calisto MT" pitchFamily="18" charset="0"/>
                <a:cs typeface="Arial" panose="020B0604020202020204" pitchFamily="34" charset="0"/>
              </a:rPr>
              <a:t>GICA</a:t>
            </a:r>
          </a:p>
          <a:p>
            <a:pPr marL="285750" indent="-285750">
              <a:buFont typeface="Wingdings" panose="05000000000000000000" pitchFamily="2" charset="2"/>
              <a:buChar char="q"/>
            </a:pPr>
            <a:r>
              <a:rPr lang="fr-FR" sz="1200" i="1" dirty="0">
                <a:latin typeface="Calisto MT" pitchFamily="18" charset="0"/>
                <a:cs typeface="Arial" panose="020B0604020202020204" pitchFamily="34" charset="0"/>
              </a:rPr>
              <a:t>ASSOCIATION DU BOGANGUÉRÉ</a:t>
            </a:r>
          </a:p>
          <a:p>
            <a:pPr marL="285750" indent="-285750">
              <a:buFont typeface="Wingdings" panose="05000000000000000000" pitchFamily="2" charset="2"/>
              <a:buChar char="q"/>
            </a:pPr>
            <a:r>
              <a:rPr lang="fr-FR" sz="1200" i="1" dirty="0">
                <a:latin typeface="Calisto MT" pitchFamily="18" charset="0"/>
                <a:cs typeface="Arial" panose="020B0604020202020204" pitchFamily="34" charset="0"/>
              </a:rPr>
              <a:t>CCIMA</a:t>
            </a:r>
          </a:p>
          <a:p>
            <a:pPr marL="285750" indent="-285750">
              <a:buFont typeface="Wingdings" panose="05000000000000000000" pitchFamily="2" charset="2"/>
              <a:buChar char="q"/>
            </a:pPr>
            <a:r>
              <a:rPr lang="fr-FR" sz="1200" i="1" dirty="0">
                <a:latin typeface="Calisto MT" pitchFamily="18" charset="0"/>
                <a:cs typeface="Arial" panose="020B0604020202020204" pitchFamily="34" charset="0"/>
              </a:rPr>
              <a:t>CPC</a:t>
            </a:r>
          </a:p>
          <a:p>
            <a:pPr marL="285750" indent="-285750">
              <a:buFont typeface="Wingdings" panose="05000000000000000000" pitchFamily="2" charset="2"/>
              <a:buChar char="q"/>
            </a:pPr>
            <a:r>
              <a:rPr lang="fr-FR" sz="1200" i="1" dirty="0">
                <a:latin typeface="Calisto MT" pitchFamily="18" charset="0"/>
                <a:cs typeface="Arial" panose="020B0604020202020204" pitchFamily="34" charset="0"/>
              </a:rPr>
              <a:t>ANAEC</a:t>
            </a:r>
          </a:p>
          <a:p>
            <a:endParaRPr lang="fr-FR" sz="1400" b="1" dirty="0">
              <a:latin typeface="Calisto MT" pitchFamily="18" charset="0"/>
              <a:cs typeface="Arial" panose="020B0604020202020204" pitchFamily="34" charset="0"/>
            </a:endParaRPr>
          </a:p>
          <a:p>
            <a:r>
              <a:rPr lang="fr-FR" sz="1400" b="1" u="sng" dirty="0">
                <a:latin typeface="Calisto MT" pitchFamily="18" charset="0"/>
                <a:cs typeface="Arial" panose="020B0604020202020204" pitchFamily="34" charset="0"/>
              </a:rPr>
              <a:t>GABON</a:t>
            </a:r>
          </a:p>
          <a:p>
            <a:pPr marL="285750" indent="-285750">
              <a:buFont typeface="Wingdings" panose="05000000000000000000" pitchFamily="2" charset="2"/>
              <a:buChar char="q"/>
            </a:pPr>
            <a:r>
              <a:rPr lang="fr-FR" sz="1200" i="1" dirty="0" smtClean="0">
                <a:latin typeface="Calisto MT" pitchFamily="18" charset="0"/>
                <a:cs typeface="Arial" panose="020B0604020202020204" pitchFamily="34" charset="0"/>
              </a:rPr>
              <a:t>CGP</a:t>
            </a:r>
            <a:endParaRPr lang="fr-FR" sz="1200" i="1" dirty="0">
              <a:latin typeface="Calisto MT" pitchFamily="18" charset="0"/>
              <a:cs typeface="Arial" panose="020B0604020202020204" pitchFamily="34" charset="0"/>
            </a:endParaRPr>
          </a:p>
          <a:p>
            <a:pPr marL="285750" indent="-285750">
              <a:buFont typeface="Wingdings" panose="05000000000000000000" pitchFamily="2" charset="2"/>
              <a:buChar char="q"/>
            </a:pPr>
            <a:r>
              <a:rPr lang="fr-FR" sz="1200" i="1" dirty="0">
                <a:latin typeface="Calisto MT" pitchFamily="18" charset="0"/>
                <a:cs typeface="Arial" panose="020B0604020202020204" pitchFamily="34" charset="0"/>
              </a:rPr>
              <a:t>APEX</a:t>
            </a:r>
          </a:p>
          <a:p>
            <a:pPr marL="285750" indent="-285750">
              <a:buFont typeface="Wingdings" panose="05000000000000000000" pitchFamily="2" charset="2"/>
              <a:buChar char="q"/>
            </a:pPr>
            <a:r>
              <a:rPr lang="fr-FR" sz="1200" i="1" dirty="0">
                <a:latin typeface="Calisto MT" pitchFamily="18" charset="0"/>
                <a:cs typeface="Arial" panose="020B0604020202020204" pitchFamily="34" charset="0"/>
              </a:rPr>
              <a:t>CDE</a:t>
            </a:r>
          </a:p>
        </p:txBody>
      </p:sp>
      <p:pic>
        <p:nvPicPr>
          <p:cNvPr id="8" name="Image 1" descr="drapeaux 2"/>
          <p:cNvPicPr>
            <a:picLocks noChangeAspect="1"/>
          </p:cNvPicPr>
          <p:nvPr/>
        </p:nvPicPr>
        <p:blipFill>
          <a:blip r:embed="rId2">
            <a:lum bright="6000" contrast="-24000"/>
            <a:extLst>
              <a:ext uri="{28A0092B-C50C-407E-A947-70E740481C1C}">
                <a14:useLocalDpi xmlns:a14="http://schemas.microsoft.com/office/drawing/2010/main" val="0"/>
              </a:ext>
            </a:extLst>
          </a:blip>
          <a:srcRect l="523" t="9673" r="427" b="13683"/>
          <a:stretch>
            <a:fillRect/>
          </a:stretch>
        </p:blipFill>
        <p:spPr bwMode="auto">
          <a:xfrm flipV="1">
            <a:off x="251520" y="6381327"/>
            <a:ext cx="8736971" cy="3656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17418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83568" y="1844824"/>
            <a:ext cx="3960440" cy="4247317"/>
          </a:xfrm>
          <a:prstGeom prst="rect">
            <a:avLst/>
          </a:prstGeom>
        </p:spPr>
        <p:txBody>
          <a:bodyPr wrap="square">
            <a:spAutoFit/>
          </a:bodyPr>
          <a:lstStyle/>
          <a:p>
            <a:pPr algn="just"/>
            <a:r>
              <a:rPr lang="fr-FR" sz="1400" b="1" u="sng" dirty="0">
                <a:latin typeface="Calisto MT" panose="02040603050505030304" pitchFamily="18" charset="0"/>
                <a:cs typeface="Arial" panose="020B0604020202020204" pitchFamily="34" charset="0"/>
              </a:rPr>
              <a:t>RDC</a:t>
            </a:r>
          </a:p>
          <a:p>
            <a:pPr algn="just"/>
            <a:r>
              <a:rPr lang="fr-FR" sz="1400" b="1" dirty="0">
                <a:latin typeface="Calisto MT" panose="02040603050505030304" pitchFamily="18" charset="0"/>
                <a:cs typeface="Arial" panose="020B0604020202020204" pitchFamily="34" charset="0"/>
              </a:rPr>
              <a:t>				</a:t>
            </a:r>
          </a:p>
          <a:p>
            <a:pPr marL="285750" indent="-285750" algn="just">
              <a:buFont typeface="Wingdings" panose="05000000000000000000" pitchFamily="2" charset="2"/>
              <a:buChar char="q"/>
            </a:pPr>
            <a:r>
              <a:rPr lang="fr-FR" sz="1300" i="1" dirty="0">
                <a:latin typeface="Calisto MT" panose="02040603050505030304" pitchFamily="18" charset="0"/>
                <a:cs typeface="Arial" panose="020B0604020202020204" pitchFamily="34" charset="0"/>
              </a:rPr>
              <a:t>ANAPI				</a:t>
            </a:r>
          </a:p>
          <a:p>
            <a:pPr marL="285750" indent="-285750" algn="just">
              <a:buFont typeface="Wingdings" panose="05000000000000000000" pitchFamily="2" charset="2"/>
              <a:buChar char="q"/>
            </a:pPr>
            <a:r>
              <a:rPr lang="fr-FR" sz="1300" i="1" dirty="0">
                <a:latin typeface="Calisto MT" panose="02040603050505030304" pitchFamily="18" charset="0"/>
                <a:cs typeface="Arial" panose="020B0604020202020204" pitchFamily="34" charset="0"/>
              </a:rPr>
              <a:t>CPCAI				</a:t>
            </a:r>
          </a:p>
          <a:p>
            <a:pPr marL="285750" indent="-285750" algn="just">
              <a:buFont typeface="Wingdings" panose="05000000000000000000" pitchFamily="2" charset="2"/>
              <a:buChar char="q"/>
            </a:pPr>
            <a:r>
              <a:rPr lang="fr-FR" sz="1300" i="1" dirty="0">
                <a:latin typeface="Calisto MT" panose="02040603050505030304" pitchFamily="18" charset="0"/>
                <a:cs typeface="Arial" panose="020B0604020202020204" pitchFamily="34" charset="0"/>
              </a:rPr>
              <a:t>FEC 				</a:t>
            </a:r>
          </a:p>
          <a:p>
            <a:pPr marL="285750" indent="-285750" algn="just">
              <a:buFont typeface="Wingdings" panose="05000000000000000000" pitchFamily="2" charset="2"/>
              <a:buChar char="q"/>
            </a:pPr>
            <a:r>
              <a:rPr lang="fr-FR" sz="1300" i="1" dirty="0">
                <a:latin typeface="Calisto MT" panose="02040603050505030304" pitchFamily="18" charset="0"/>
                <a:cs typeface="Arial" panose="020B0604020202020204" pitchFamily="34" charset="0"/>
              </a:rPr>
              <a:t>COPEMECO			</a:t>
            </a:r>
          </a:p>
          <a:p>
            <a:pPr marL="285750" indent="-285750" algn="just">
              <a:buFont typeface="Wingdings" panose="05000000000000000000" pitchFamily="2" charset="2"/>
              <a:buChar char="q"/>
            </a:pPr>
            <a:r>
              <a:rPr lang="fr-FR" sz="1300" i="1" dirty="0">
                <a:latin typeface="Calisto MT" panose="02040603050505030304" pitchFamily="18" charset="0"/>
                <a:cs typeface="Arial" panose="020B0604020202020204" pitchFamily="34" charset="0"/>
              </a:rPr>
              <a:t>FENAPEC			</a:t>
            </a:r>
          </a:p>
          <a:p>
            <a:pPr marL="285750" indent="-285750" algn="just">
              <a:buFont typeface="Wingdings" panose="05000000000000000000" pitchFamily="2" charset="2"/>
              <a:buChar char="q"/>
            </a:pPr>
            <a:r>
              <a:rPr lang="fr-FR" sz="1300" i="1" dirty="0">
                <a:latin typeface="Calisto MT" panose="02040603050505030304" pitchFamily="18" charset="0"/>
                <a:cs typeface="Arial" panose="020B0604020202020204" pitchFamily="34" charset="0"/>
              </a:rPr>
              <a:t>AFEC</a:t>
            </a:r>
          </a:p>
          <a:p>
            <a:pPr algn="just"/>
            <a:endParaRPr lang="fr-FR" sz="1400" b="1" dirty="0">
              <a:latin typeface="Calisto MT" panose="02040603050505030304" pitchFamily="18" charset="0"/>
              <a:cs typeface="Arial" panose="020B0604020202020204" pitchFamily="34" charset="0"/>
            </a:endParaRPr>
          </a:p>
          <a:p>
            <a:pPr algn="just"/>
            <a:r>
              <a:rPr lang="fr-FR" sz="1400" b="1" u="sng" dirty="0">
                <a:latin typeface="Calisto MT" panose="02040603050505030304" pitchFamily="18" charset="0"/>
                <a:cs typeface="Arial" panose="020B0604020202020204" pitchFamily="34" charset="0"/>
              </a:rPr>
              <a:t>SOUS REGIONAL</a:t>
            </a:r>
          </a:p>
          <a:p>
            <a:pPr algn="just"/>
            <a:r>
              <a:rPr lang="fr-FR" sz="1400" b="1" dirty="0">
                <a:latin typeface="Calisto MT" panose="02040603050505030304" pitchFamily="18" charset="0"/>
                <a:cs typeface="Arial" panose="020B0604020202020204" pitchFamily="34" charset="0"/>
              </a:rPr>
              <a:t>				</a:t>
            </a:r>
          </a:p>
          <a:p>
            <a:pPr marL="285750" lvl="8" indent="-285750" algn="just">
              <a:buFont typeface="Wingdings" panose="05000000000000000000" pitchFamily="2" charset="2"/>
              <a:buChar char="q"/>
            </a:pPr>
            <a:r>
              <a:rPr lang="fr-FR" sz="1300" i="1" dirty="0">
                <a:latin typeface="Calisto MT" panose="02040603050505030304" pitchFamily="18" charset="0"/>
                <a:cs typeface="Arial" panose="020B0604020202020204" pitchFamily="34" charset="0"/>
              </a:rPr>
              <a:t>CEMAC			</a:t>
            </a:r>
          </a:p>
          <a:p>
            <a:pPr marL="285750" lvl="8" indent="-285750" algn="just">
              <a:buFont typeface="Wingdings" panose="05000000000000000000" pitchFamily="2" charset="2"/>
              <a:buChar char="q"/>
            </a:pPr>
            <a:r>
              <a:rPr lang="fr-FR" sz="1300" i="1" dirty="0">
                <a:latin typeface="Calisto MT" panose="02040603050505030304" pitchFamily="18" charset="0"/>
                <a:cs typeface="Arial" panose="020B0604020202020204" pitchFamily="34" charset="0"/>
              </a:rPr>
              <a:t>CEEAC 			</a:t>
            </a:r>
          </a:p>
          <a:p>
            <a:pPr marL="285750" lvl="8" indent="-285750" algn="just">
              <a:buFont typeface="Wingdings" panose="05000000000000000000" pitchFamily="2" charset="2"/>
              <a:buChar char="q"/>
            </a:pPr>
            <a:r>
              <a:rPr lang="fr-FR" sz="1300" i="1" dirty="0">
                <a:latin typeface="Calisto MT" panose="02040603050505030304" pitchFamily="18" charset="0"/>
                <a:cs typeface="Arial" panose="020B0604020202020204" pitchFamily="34" charset="0"/>
              </a:rPr>
              <a:t>OHADA			</a:t>
            </a:r>
          </a:p>
          <a:p>
            <a:pPr marL="285750" lvl="8" indent="-285750" algn="just">
              <a:buFont typeface="Wingdings" panose="05000000000000000000" pitchFamily="2" charset="2"/>
              <a:buChar char="q"/>
            </a:pPr>
            <a:r>
              <a:rPr lang="fr-FR" sz="1300" i="1" dirty="0" smtClean="0">
                <a:latin typeface="Calisto MT" panose="02040603050505030304" pitchFamily="18" charset="0"/>
                <a:cs typeface="Arial" panose="020B0604020202020204" pitchFamily="34" charset="0"/>
              </a:rPr>
              <a:t>COURS </a:t>
            </a:r>
            <a:r>
              <a:rPr lang="fr-FR" sz="1300" i="1" dirty="0">
                <a:latin typeface="Calisto MT" panose="02040603050505030304" pitchFamily="18" charset="0"/>
                <a:cs typeface="Arial" panose="020B0604020202020204" pitchFamily="34" charset="0"/>
              </a:rPr>
              <a:t>DE JUSTICE 		</a:t>
            </a:r>
          </a:p>
          <a:p>
            <a:pPr marL="285750" lvl="8" indent="-285750" algn="just">
              <a:buFont typeface="Wingdings" panose="05000000000000000000" pitchFamily="2" charset="2"/>
              <a:buChar char="q"/>
            </a:pPr>
            <a:r>
              <a:rPr lang="fr-FR" sz="1300" i="1" dirty="0" smtClean="0">
                <a:latin typeface="Calisto MT" panose="02040603050505030304" pitchFamily="18" charset="0"/>
                <a:cs typeface="Arial" panose="020B0604020202020204" pitchFamily="34" charset="0"/>
              </a:rPr>
              <a:t>COURS DES </a:t>
            </a:r>
            <a:r>
              <a:rPr lang="fr-FR" sz="1300" i="1" dirty="0">
                <a:latin typeface="Calisto MT" panose="02040603050505030304" pitchFamily="18" charset="0"/>
                <a:cs typeface="Arial" panose="020B0604020202020204" pitchFamily="34" charset="0"/>
              </a:rPr>
              <a:t>COMPTES  		</a:t>
            </a:r>
          </a:p>
          <a:p>
            <a:pPr marL="285750" lvl="8" indent="-285750" algn="just">
              <a:buFont typeface="Wingdings" panose="05000000000000000000" pitchFamily="2" charset="2"/>
              <a:buChar char="q"/>
            </a:pPr>
            <a:r>
              <a:rPr lang="fr-FR" sz="1300" i="1" dirty="0">
                <a:latin typeface="Calisto MT" panose="02040603050505030304" pitchFamily="18" charset="0"/>
                <a:cs typeface="Arial" panose="020B0604020202020204" pitchFamily="34" charset="0"/>
              </a:rPr>
              <a:t>COPAX</a:t>
            </a:r>
          </a:p>
          <a:p>
            <a:pPr marL="285750" indent="-285750" algn="just">
              <a:buFont typeface="Wingdings" panose="05000000000000000000" pitchFamily="2" charset="2"/>
              <a:buChar char="q"/>
            </a:pPr>
            <a:r>
              <a:rPr lang="fr-FR" sz="1300" i="1" dirty="0">
                <a:latin typeface="Calisto MT" panose="02040603050505030304" pitchFamily="18" charset="0"/>
                <a:cs typeface="Arial" panose="020B0604020202020204" pitchFamily="34" charset="0"/>
              </a:rPr>
              <a:t>BAD</a:t>
            </a:r>
          </a:p>
          <a:p>
            <a:pPr marL="285750" indent="-285750" algn="just">
              <a:buFont typeface="Wingdings" panose="05000000000000000000" pitchFamily="2" charset="2"/>
              <a:buChar char="q"/>
            </a:pPr>
            <a:r>
              <a:rPr lang="fr-FR" sz="1300" i="1" dirty="0">
                <a:latin typeface="Calisto MT" panose="02040603050505030304" pitchFamily="18" charset="0"/>
                <a:cs typeface="Arial" panose="020B0604020202020204" pitchFamily="34" charset="0"/>
              </a:rPr>
              <a:t>BEAC</a:t>
            </a:r>
          </a:p>
          <a:p>
            <a:pPr algn="just"/>
            <a:endParaRPr lang="fr-FR" b="1" dirty="0">
              <a:latin typeface="Calisto MT" panose="02040603050505030304" pitchFamily="18" charset="0"/>
              <a:cs typeface="Arial" panose="020B0604020202020204" pitchFamily="34" charset="0"/>
            </a:endParaRPr>
          </a:p>
        </p:txBody>
      </p:sp>
      <p:sp>
        <p:nvSpPr>
          <p:cNvPr id="6" name="Espace réservé du numéro de diapositive 5"/>
          <p:cNvSpPr>
            <a:spLocks noGrp="1"/>
          </p:cNvSpPr>
          <p:nvPr>
            <p:ph type="sldNum" sz="quarter" idx="12"/>
          </p:nvPr>
        </p:nvSpPr>
        <p:spPr/>
        <p:txBody>
          <a:bodyPr>
            <a:normAutofit/>
          </a:bodyPr>
          <a:lstStyle/>
          <a:p>
            <a:fld id="{2E58222E-7229-4D8F-B4BA-0032E7417FF6}" type="slidenum">
              <a:rPr lang="fr-FR" smtClean="0"/>
              <a:pPr/>
              <a:t>21</a:t>
            </a:fld>
            <a:endParaRPr lang="fr-FR"/>
          </a:p>
        </p:txBody>
      </p:sp>
      <p:sp>
        <p:nvSpPr>
          <p:cNvPr id="10" name="Titre 1"/>
          <p:cNvSpPr>
            <a:spLocks noGrp="1"/>
          </p:cNvSpPr>
          <p:nvPr>
            <p:ph type="title"/>
          </p:nvPr>
        </p:nvSpPr>
        <p:spPr/>
        <p:txBody>
          <a:bodyPr/>
          <a:lstStyle/>
          <a:p>
            <a:r>
              <a:rPr lang="fr-FR" dirty="0">
                <a:ln w="18415" cmpd="sng">
                  <a:solidFill>
                    <a:srgbClr val="FFFFFF"/>
                  </a:solidFill>
                  <a:prstDash val="solid"/>
                </a:ln>
                <a:solidFill>
                  <a:srgbClr val="0070C0"/>
                </a:solidFill>
                <a:effectLst>
                  <a:outerShdw blurRad="63500" dir="3600000" algn="tl" rotWithShape="0">
                    <a:srgbClr val="000000">
                      <a:alpha val="70000"/>
                    </a:srgbClr>
                  </a:outerShdw>
                </a:effectLst>
                <a:latin typeface="Calisto MT" panose="02040603050505030304" pitchFamily="18" charset="0"/>
              </a:rPr>
              <a:t>PARTENAIRES</a:t>
            </a:r>
          </a:p>
        </p:txBody>
      </p:sp>
      <p:sp>
        <p:nvSpPr>
          <p:cNvPr id="7" name="Rectangle 6"/>
          <p:cNvSpPr/>
          <p:nvPr/>
        </p:nvSpPr>
        <p:spPr>
          <a:xfrm>
            <a:off x="5436096" y="2564904"/>
            <a:ext cx="3600400" cy="3370153"/>
          </a:xfrm>
          <a:prstGeom prst="rect">
            <a:avLst/>
          </a:prstGeom>
        </p:spPr>
        <p:txBody>
          <a:bodyPr wrap="square">
            <a:spAutoFit/>
          </a:bodyPr>
          <a:lstStyle/>
          <a:p>
            <a:pPr algn="just"/>
            <a:r>
              <a:rPr lang="fr-FR" sz="1400" b="1" u="sng" dirty="0">
                <a:latin typeface="Calisto MT" panose="02040603050505030304" pitchFamily="18" charset="0"/>
                <a:cs typeface="Arial" panose="020B0604020202020204" pitchFamily="34" charset="0"/>
              </a:rPr>
              <a:t>TCHAD</a:t>
            </a:r>
          </a:p>
          <a:p>
            <a:pPr algn="just"/>
            <a:endParaRPr lang="fr-FR" sz="1400" b="1" dirty="0">
              <a:latin typeface="Calisto MT" panose="02040603050505030304" pitchFamily="18" charset="0"/>
              <a:cs typeface="Arial" panose="020B0604020202020204" pitchFamily="34" charset="0"/>
            </a:endParaRPr>
          </a:p>
          <a:p>
            <a:pPr marL="285750" indent="-285750" algn="just">
              <a:buFont typeface="Wingdings" panose="05000000000000000000" pitchFamily="2" charset="2"/>
              <a:buChar char="q"/>
            </a:pPr>
            <a:r>
              <a:rPr lang="fr-FR" sz="1300" i="1" dirty="0">
                <a:latin typeface="Calisto MT" panose="02040603050505030304" pitchFamily="18" charset="0"/>
                <a:cs typeface="Arial" panose="020B0604020202020204" pitchFamily="34" charset="0"/>
              </a:rPr>
              <a:t>ANIE</a:t>
            </a:r>
          </a:p>
          <a:p>
            <a:pPr marL="285750" indent="-285750" algn="just">
              <a:buFont typeface="Wingdings" panose="05000000000000000000" pitchFamily="2" charset="2"/>
              <a:buChar char="q"/>
            </a:pPr>
            <a:r>
              <a:rPr lang="fr-FR" sz="1300" i="1" dirty="0">
                <a:latin typeface="Calisto MT" panose="02040603050505030304" pitchFamily="18" charset="0"/>
                <a:cs typeface="Arial" panose="020B0604020202020204" pitchFamily="34" charset="0"/>
              </a:rPr>
              <a:t>CFE</a:t>
            </a:r>
          </a:p>
          <a:p>
            <a:pPr marL="285750" indent="-285750" algn="just">
              <a:buFont typeface="Wingdings" panose="05000000000000000000" pitchFamily="2" charset="2"/>
              <a:buChar char="q"/>
            </a:pPr>
            <a:r>
              <a:rPr lang="fr-FR" sz="1300" i="1" dirty="0">
                <a:latin typeface="Calisto MT" panose="02040603050505030304" pitchFamily="18" charset="0"/>
                <a:cs typeface="Arial" panose="020B0604020202020204" pitchFamily="34" charset="0"/>
              </a:rPr>
              <a:t>CCIAMA</a:t>
            </a:r>
          </a:p>
          <a:p>
            <a:pPr marL="285750" indent="-285750" algn="just">
              <a:buFont typeface="Wingdings" panose="05000000000000000000" pitchFamily="2" charset="2"/>
              <a:buChar char="q"/>
            </a:pPr>
            <a:r>
              <a:rPr lang="fr-FR" sz="1300" i="1" dirty="0">
                <a:latin typeface="Calisto MT" panose="02040603050505030304" pitchFamily="18" charset="0"/>
                <a:cs typeface="Arial" panose="020B0604020202020204" pitchFamily="34" charset="0"/>
              </a:rPr>
              <a:t>CNPT</a:t>
            </a:r>
          </a:p>
          <a:p>
            <a:pPr marL="285750" indent="-285750" algn="just">
              <a:buFont typeface="Wingdings" panose="05000000000000000000" pitchFamily="2" charset="2"/>
              <a:buChar char="q"/>
            </a:pPr>
            <a:r>
              <a:rPr lang="fr-FR" sz="1300" i="1" dirty="0">
                <a:latin typeface="Calisto MT" panose="02040603050505030304" pitchFamily="18" charset="0"/>
                <a:cs typeface="Arial" panose="020B0604020202020204" pitchFamily="34" charset="0"/>
              </a:rPr>
              <a:t>FODEP</a:t>
            </a:r>
          </a:p>
          <a:p>
            <a:pPr marL="171450" indent="-171450" algn="just">
              <a:buFont typeface="Wingdings" pitchFamily="2" charset="2"/>
              <a:buChar char="Ø"/>
            </a:pPr>
            <a:endParaRPr lang="fr-FR" sz="1400" b="1" dirty="0">
              <a:latin typeface="Calisto MT" panose="02040603050505030304" pitchFamily="18" charset="0"/>
              <a:cs typeface="Arial" panose="020B0604020202020204" pitchFamily="34" charset="0"/>
            </a:endParaRPr>
          </a:p>
          <a:p>
            <a:pPr algn="just"/>
            <a:r>
              <a:rPr lang="fr-FR" sz="1400" b="1" u="sng" dirty="0">
                <a:latin typeface="Calisto MT" panose="02040603050505030304" pitchFamily="18" charset="0"/>
                <a:cs typeface="Arial" panose="020B0604020202020204" pitchFamily="34" charset="0"/>
              </a:rPr>
              <a:t>INTERNATIONAL</a:t>
            </a:r>
          </a:p>
          <a:p>
            <a:pPr algn="just"/>
            <a:endParaRPr lang="fr-FR" sz="1400" i="1" dirty="0">
              <a:latin typeface="Calisto MT" panose="02040603050505030304" pitchFamily="18" charset="0"/>
              <a:cs typeface="Arial" panose="020B0604020202020204" pitchFamily="34" charset="0"/>
            </a:endParaRPr>
          </a:p>
          <a:p>
            <a:pPr marL="285750" lvl="8" indent="-285750" algn="just">
              <a:buFont typeface="Wingdings" panose="05000000000000000000" pitchFamily="2" charset="2"/>
              <a:buChar char="q"/>
            </a:pPr>
            <a:r>
              <a:rPr lang="fr-FR" sz="1300" i="1" dirty="0" smtClean="0">
                <a:latin typeface="Calisto MT" panose="02040603050505030304" pitchFamily="18" charset="0"/>
                <a:cs typeface="Arial" panose="020B0604020202020204" pitchFamily="34" charset="0"/>
              </a:rPr>
              <a:t>LA FRANCOPHONIE</a:t>
            </a:r>
          </a:p>
          <a:p>
            <a:pPr marL="285750" lvl="8" indent="-285750" algn="just">
              <a:buFont typeface="Wingdings" panose="05000000000000000000" pitchFamily="2" charset="2"/>
              <a:buChar char="q"/>
            </a:pPr>
            <a:r>
              <a:rPr lang="fr-FR" sz="1300" i="1" dirty="0" smtClean="0">
                <a:latin typeface="Calisto MT" panose="02040603050505030304" pitchFamily="18" charset="0"/>
                <a:cs typeface="Arial" panose="020B0604020202020204" pitchFamily="34" charset="0"/>
              </a:rPr>
              <a:t>COMMONWEALTH</a:t>
            </a:r>
            <a:endParaRPr lang="fr-FR" sz="1300" i="1" dirty="0">
              <a:latin typeface="Calisto MT" panose="02040603050505030304" pitchFamily="18" charset="0"/>
              <a:cs typeface="Arial" panose="020B0604020202020204" pitchFamily="34" charset="0"/>
            </a:endParaRPr>
          </a:p>
          <a:p>
            <a:pPr marL="285750" lvl="8" indent="-285750" algn="just">
              <a:buFont typeface="Wingdings" panose="05000000000000000000" pitchFamily="2" charset="2"/>
              <a:buChar char="q"/>
            </a:pPr>
            <a:r>
              <a:rPr lang="fr-FR" sz="1300" i="1" dirty="0" smtClean="0">
                <a:latin typeface="Calisto MT" panose="02040603050505030304" pitchFamily="18" charset="0"/>
                <a:cs typeface="Arial" panose="020B0604020202020204" pitchFamily="34" charset="0"/>
              </a:rPr>
              <a:t>AFD</a:t>
            </a:r>
          </a:p>
          <a:p>
            <a:pPr marL="285750" lvl="8" indent="-285750" algn="just">
              <a:buFont typeface="Wingdings" panose="05000000000000000000" pitchFamily="2" charset="2"/>
              <a:buChar char="q"/>
            </a:pPr>
            <a:r>
              <a:rPr lang="fr-FR" sz="1300" i="1" dirty="0" smtClean="0">
                <a:latin typeface="Calisto MT" panose="02040603050505030304" pitchFamily="18" charset="0"/>
                <a:cs typeface="Arial" panose="020B0604020202020204" pitchFamily="34" charset="0"/>
              </a:rPr>
              <a:t>BANQUE </a:t>
            </a:r>
            <a:r>
              <a:rPr lang="fr-FR" sz="1300" i="1" dirty="0">
                <a:latin typeface="Calisto MT" panose="02040603050505030304" pitchFamily="18" charset="0"/>
                <a:cs typeface="Arial" panose="020B0604020202020204" pitchFamily="34" charset="0"/>
              </a:rPr>
              <a:t>MONDIALE</a:t>
            </a:r>
          </a:p>
          <a:p>
            <a:pPr marL="285750" lvl="8" indent="-285750" algn="just">
              <a:buFont typeface="Wingdings" panose="05000000000000000000" pitchFamily="2" charset="2"/>
              <a:buChar char="q"/>
            </a:pPr>
            <a:r>
              <a:rPr lang="fr-FR" sz="1300" i="1" dirty="0" smtClean="0">
                <a:latin typeface="Calisto MT" panose="02040603050505030304" pitchFamily="18" charset="0"/>
                <a:cs typeface="Arial" panose="020B0604020202020204" pitchFamily="34" charset="0"/>
              </a:rPr>
              <a:t>UNION EUROPEENNE</a:t>
            </a:r>
            <a:endParaRPr lang="fr-FR" sz="1300" i="1" dirty="0">
              <a:latin typeface="Calisto MT" panose="02040603050505030304" pitchFamily="18" charset="0"/>
              <a:cs typeface="Arial" panose="020B0604020202020204" pitchFamily="34" charset="0"/>
            </a:endParaRPr>
          </a:p>
          <a:p>
            <a:pPr marL="285750" lvl="8" indent="-285750" algn="just">
              <a:buFont typeface="Wingdings" panose="05000000000000000000" pitchFamily="2" charset="2"/>
              <a:buChar char="q"/>
            </a:pPr>
            <a:r>
              <a:rPr lang="fr-FR" sz="1300" i="1" dirty="0">
                <a:latin typeface="Calisto MT" panose="02040603050505030304" pitchFamily="18" charset="0"/>
                <a:cs typeface="Arial" panose="020B0604020202020204" pitchFamily="34" charset="0"/>
              </a:rPr>
              <a:t>FMI</a:t>
            </a:r>
          </a:p>
        </p:txBody>
      </p:sp>
      <p:pic>
        <p:nvPicPr>
          <p:cNvPr id="11" name="Image 1" descr="drapeaux 2"/>
          <p:cNvPicPr>
            <a:picLocks noChangeAspect="1"/>
          </p:cNvPicPr>
          <p:nvPr/>
        </p:nvPicPr>
        <p:blipFill>
          <a:blip r:embed="rId2">
            <a:lum bright="6000" contrast="-24000"/>
            <a:extLst>
              <a:ext uri="{28A0092B-C50C-407E-A947-70E740481C1C}">
                <a14:useLocalDpi xmlns:a14="http://schemas.microsoft.com/office/drawing/2010/main" val="0"/>
              </a:ext>
            </a:extLst>
          </a:blip>
          <a:srcRect l="523" t="9673" r="427" b="13683"/>
          <a:stretch>
            <a:fillRect/>
          </a:stretch>
        </p:blipFill>
        <p:spPr bwMode="auto">
          <a:xfrm flipV="1">
            <a:off x="251520" y="6419071"/>
            <a:ext cx="8736971" cy="3279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922018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323528" y="2348880"/>
            <a:ext cx="8496944" cy="3528392"/>
          </a:xfrm>
        </p:spPr>
        <p:txBody>
          <a:bodyPr>
            <a:normAutofit/>
          </a:bodyPr>
          <a:lstStyle/>
          <a:p>
            <a:endParaRPr lang="fr-FR" sz="1600" dirty="0" smtClean="0">
              <a:latin typeface="Calisto MT" panose="02040603050505030304" pitchFamily="18" charset="0"/>
            </a:endParaRPr>
          </a:p>
          <a:p>
            <a:pPr algn="just"/>
            <a:r>
              <a:rPr lang="fr-FR" sz="1600" dirty="0" smtClean="0">
                <a:latin typeface="Calisto MT" panose="02040603050505030304" pitchFamily="18" charset="0"/>
              </a:rPr>
              <a:t>Bâti sur le socle d’une croissance économique inclusive et soutenable portée par un Secteur privé performant</a:t>
            </a:r>
          </a:p>
          <a:p>
            <a:pPr marL="0" indent="0">
              <a:buNone/>
            </a:pPr>
            <a:endParaRPr lang="fr-FR" sz="1600" dirty="0" smtClean="0">
              <a:latin typeface="Calisto MT" panose="02040603050505030304" pitchFamily="18" charset="0"/>
            </a:endParaRPr>
          </a:p>
          <a:p>
            <a:pPr algn="just"/>
            <a:r>
              <a:rPr lang="fr-FR" sz="1600" b="1" dirty="0" smtClean="0">
                <a:solidFill>
                  <a:srgbClr val="FF0000"/>
                </a:solidFill>
                <a:latin typeface="Calisto MT" panose="02040603050505030304" pitchFamily="18" charset="0"/>
              </a:rPr>
              <a:t>MISE EN ŒUVRE EFFECTIVE DES RÉFORMES STRATÉGIQUES </a:t>
            </a:r>
            <a:r>
              <a:rPr lang="fr-FR" sz="1600" dirty="0" smtClean="0">
                <a:latin typeface="Calisto MT" panose="02040603050505030304" pitchFamily="18" charset="0"/>
              </a:rPr>
              <a:t>: Il est aujourd’hui démontré que le développement des infrastructures est certes utile pour assurer la croissance économique, mais est insuffisant pour la maintenir durablement. Le gisement de croissance le plus important pour l’Afrique réside dans les réformes structurelles, dont l’amélioration du climat des affaires. Elles sont donc reconnues comme étant le socle de l’émergence en construction </a:t>
            </a:r>
            <a:r>
              <a:rPr lang="fr-FR" sz="1600" dirty="0" smtClean="0">
                <a:solidFill>
                  <a:srgbClr val="FF0000"/>
                </a:solidFill>
                <a:latin typeface="Calisto MT" panose="02040603050505030304" pitchFamily="18" charset="0"/>
              </a:rPr>
              <a:t>en dans la quasi-totalité des pays en </a:t>
            </a:r>
            <a:r>
              <a:rPr lang="fr-FR" sz="1600" dirty="0" smtClean="0">
                <a:latin typeface="Calisto MT" panose="02040603050505030304" pitchFamily="18" charset="0"/>
              </a:rPr>
              <a:t>Afrique. </a:t>
            </a:r>
          </a:p>
          <a:p>
            <a:pPr marL="0" indent="0" algn="just">
              <a:buNone/>
            </a:pPr>
            <a:endParaRPr lang="fr-FR" sz="1600" dirty="0" smtClean="0">
              <a:latin typeface="Calisto MT" panose="02040603050505030304" pitchFamily="18" charset="0"/>
            </a:endParaRPr>
          </a:p>
          <a:p>
            <a:pPr algn="just"/>
            <a:r>
              <a:rPr lang="fr-FR" sz="1600" b="1" dirty="0" smtClean="0">
                <a:solidFill>
                  <a:srgbClr val="FF0000"/>
                </a:solidFill>
                <a:latin typeface="Calisto MT" panose="02040603050505030304" pitchFamily="18" charset="0"/>
              </a:rPr>
              <a:t>L’OAPA SE POSITIONNE POUR ACCOMPAGNER CETTE DYNAMIQUE.</a:t>
            </a:r>
            <a:endParaRPr lang="fr-FR" sz="1600" b="1" dirty="0">
              <a:solidFill>
                <a:srgbClr val="FF0000"/>
              </a:solidFill>
              <a:latin typeface="Calisto MT" panose="02040603050505030304" pitchFamily="18" charset="0"/>
            </a:endParaRPr>
          </a:p>
        </p:txBody>
      </p:sp>
      <p:sp>
        <p:nvSpPr>
          <p:cNvPr id="5" name="Titre 4"/>
          <p:cNvSpPr>
            <a:spLocks noGrp="1"/>
          </p:cNvSpPr>
          <p:nvPr>
            <p:ph type="title"/>
          </p:nvPr>
        </p:nvSpPr>
        <p:spPr>
          <a:xfrm>
            <a:off x="683568" y="188640"/>
            <a:ext cx="8136904" cy="1728192"/>
          </a:xfrm>
        </p:spPr>
        <p:txBody>
          <a:bodyPr>
            <a:noAutofit/>
          </a:bodyPr>
          <a:lstStyle/>
          <a:p>
            <a:r>
              <a:rPr lang="fr-FR" sz="36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sto MT" panose="02040603050505030304" pitchFamily="18" charset="0"/>
              </a:rPr>
              <a:t>L’AFRIQUE : UN POLE DE DEVELOPPEMENT ECONOMIQUE EMERGENT</a:t>
            </a:r>
            <a:endParaRPr lang="fr-FR" sz="3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sto MT" panose="02040603050505030304" pitchFamily="18" charset="0"/>
            </a:endParaRPr>
          </a:p>
        </p:txBody>
      </p:sp>
      <p:pic>
        <p:nvPicPr>
          <p:cNvPr id="4" name="Image 11" descr="drapeaux 2"/>
          <p:cNvPicPr>
            <a:picLocks noChangeAspect="1" noChangeArrowheads="1"/>
          </p:cNvPicPr>
          <p:nvPr/>
        </p:nvPicPr>
        <p:blipFill>
          <a:blip r:embed="rId2">
            <a:lum bright="6000" contrast="-24000"/>
            <a:extLst>
              <a:ext uri="{28A0092B-C50C-407E-A947-70E740481C1C}">
                <a14:useLocalDpi xmlns:a14="http://schemas.microsoft.com/office/drawing/2010/main" val="0"/>
              </a:ext>
            </a:extLst>
          </a:blip>
          <a:srcRect/>
          <a:stretch>
            <a:fillRect/>
          </a:stretch>
        </p:blipFill>
        <p:spPr bwMode="auto">
          <a:xfrm>
            <a:off x="155576" y="6381328"/>
            <a:ext cx="8736904" cy="4543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29397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251519" y="2492896"/>
            <a:ext cx="8640961" cy="3240360"/>
          </a:xfrm>
        </p:spPr>
        <p:txBody>
          <a:bodyPr>
            <a:normAutofit/>
          </a:bodyPr>
          <a:lstStyle/>
          <a:p>
            <a:pPr marL="0" indent="0" algn="just">
              <a:buNone/>
            </a:pPr>
            <a:endParaRPr lang="fr-FR" sz="1800" b="1" dirty="0" smtClean="0">
              <a:latin typeface="Calisto MT" panose="02040603050505030304" pitchFamily="18" charset="0"/>
            </a:endParaRPr>
          </a:p>
          <a:p>
            <a:pPr marL="0" indent="0">
              <a:buNone/>
            </a:pPr>
            <a:r>
              <a:rPr lang="fr-FR" altLang="fr-FR" sz="1800" b="1" dirty="0" smtClean="0">
                <a:solidFill>
                  <a:srgbClr val="808080"/>
                </a:solidFill>
                <a:latin typeface="Calisto MT" panose="02040603050505030304" pitchFamily="18" charset="0"/>
                <a:cs typeface="Times New Roman" panose="02020603050405020304" pitchFamily="18" charset="0"/>
              </a:rPr>
              <a:t>Téléchargez les fiches d’adhésion, de souscription et les offres de formation sur : </a:t>
            </a:r>
            <a:r>
              <a:rPr lang="fr-FR" altLang="fr-FR" sz="1800" b="1" dirty="0" smtClean="0">
                <a:solidFill>
                  <a:srgbClr val="808080"/>
                </a:solidFill>
                <a:latin typeface="Calisto MT" panose="02040603050505030304" pitchFamily="18" charset="0"/>
                <a:ea typeface="Times New Roman" panose="02020603050405020304" pitchFamily="18" charset="0"/>
                <a:cs typeface="Times New Roman" panose="02020603050405020304" pitchFamily="18" charset="0"/>
                <a:hlinkClick r:id="rId2"/>
              </a:rPr>
              <a:t>www.oapa-abcs.org</a:t>
            </a:r>
            <a:endParaRPr lang="fr-FR" altLang="fr-FR" sz="1800" dirty="0">
              <a:solidFill>
                <a:schemeClr val="tx1"/>
              </a:solidFill>
              <a:latin typeface="Calisto MT" panose="02040603050505030304" pitchFamily="18" charset="0"/>
            </a:endParaRPr>
          </a:p>
          <a:p>
            <a:pPr marL="0" indent="0" algn="just">
              <a:buNone/>
            </a:pPr>
            <a:endParaRPr lang="fr-FR" sz="1800" b="1" dirty="0">
              <a:latin typeface="Calisto MT" panose="02040603050505030304" pitchFamily="18" charset="0"/>
            </a:endParaRPr>
          </a:p>
          <a:p>
            <a:pPr marL="0" indent="0">
              <a:buNone/>
            </a:pPr>
            <a:r>
              <a:rPr lang="fr-FR" sz="1800" b="1" dirty="0">
                <a:latin typeface="Calisto MT" panose="02040603050505030304" pitchFamily="18" charset="0"/>
              </a:rPr>
              <a:t>Pour le Conseil d’Administration</a:t>
            </a:r>
          </a:p>
          <a:p>
            <a:pPr marL="0" indent="0">
              <a:buNone/>
            </a:pPr>
            <a:r>
              <a:rPr lang="fr-FR" sz="1800" b="1" dirty="0">
                <a:latin typeface="Calisto MT" panose="02040603050505030304" pitchFamily="18" charset="0"/>
              </a:rPr>
              <a:t>Professeur Justine DIFFO TCHUNKAM</a:t>
            </a:r>
          </a:p>
          <a:p>
            <a:pPr marL="0" indent="0">
              <a:buNone/>
            </a:pPr>
            <a:r>
              <a:rPr lang="fr-FR" sz="1800" b="1" dirty="0">
                <a:latin typeface="Calisto MT" panose="02040603050505030304" pitchFamily="18" charset="0"/>
              </a:rPr>
              <a:t>PCA</a:t>
            </a:r>
          </a:p>
          <a:p>
            <a:pPr marL="0" indent="0">
              <a:buNone/>
            </a:pPr>
            <a:r>
              <a:rPr lang="fr-FR" sz="1800" b="1" dirty="0">
                <a:latin typeface="Calisto MT" panose="02040603050505030304" pitchFamily="18" charset="0"/>
              </a:rPr>
              <a:t>Tél. 694 188 618</a:t>
            </a:r>
          </a:p>
          <a:p>
            <a:pPr marL="0" indent="0">
              <a:buNone/>
            </a:pPr>
            <a:r>
              <a:rPr lang="fr-FR" altLang="fr-FR" sz="1800" b="1" dirty="0">
                <a:solidFill>
                  <a:srgbClr val="808080"/>
                </a:solidFill>
                <a:latin typeface="Calisto MT" panose="02040603050505030304" pitchFamily="18" charset="0"/>
                <a:ea typeface="Times New Roman" panose="02020603050405020304" pitchFamily="18" charset="0"/>
                <a:cs typeface="Times New Roman" panose="02020603050405020304" pitchFamily="18" charset="0"/>
              </a:rPr>
              <a:t>Courriel : </a:t>
            </a:r>
            <a:r>
              <a:rPr lang="fr-FR" altLang="fr-FR" sz="1800" b="1" dirty="0" smtClean="0">
                <a:solidFill>
                  <a:srgbClr val="808080"/>
                </a:solidFill>
                <a:latin typeface="Calisto MT" panose="02040603050505030304" pitchFamily="18" charset="0"/>
                <a:ea typeface="Times New Roman" panose="02020603050405020304" pitchFamily="18" charset="0"/>
                <a:cs typeface="Times New Roman" panose="02020603050405020304" pitchFamily="18" charset="0"/>
                <a:hlinkClick r:id="rId3"/>
              </a:rPr>
              <a:t>oapa.abs2016@gmail.com</a:t>
            </a:r>
            <a:r>
              <a:rPr lang="fr-FR" altLang="fr-FR" sz="1800" b="1" dirty="0" smtClean="0">
                <a:solidFill>
                  <a:srgbClr val="808080"/>
                </a:solidFill>
                <a:latin typeface="Calisto MT" panose="02040603050505030304" pitchFamily="18" charset="0"/>
                <a:ea typeface="Times New Roman" panose="02020603050405020304" pitchFamily="18" charset="0"/>
                <a:cs typeface="Times New Roman" panose="02020603050405020304" pitchFamily="18" charset="0"/>
              </a:rPr>
              <a:t> </a:t>
            </a:r>
            <a:endParaRPr lang="fr-FR" altLang="fr-FR" sz="1800" b="1" dirty="0">
              <a:solidFill>
                <a:srgbClr val="808080"/>
              </a:solidFill>
              <a:latin typeface="Calisto MT" panose="02040603050505030304" pitchFamily="18" charset="0"/>
              <a:ea typeface="Times New Roman" panose="02020603050405020304" pitchFamily="18" charset="0"/>
              <a:cs typeface="Times New Roman" panose="02020603050405020304" pitchFamily="18" charset="0"/>
            </a:endParaRPr>
          </a:p>
          <a:p>
            <a:pPr marL="0" indent="0">
              <a:buNone/>
            </a:pPr>
            <a:endParaRPr lang="fr-FR" sz="1050" dirty="0" smtClean="0"/>
          </a:p>
        </p:txBody>
      </p:sp>
      <p:sp>
        <p:nvSpPr>
          <p:cNvPr id="5" name="Titre 4"/>
          <p:cNvSpPr>
            <a:spLocks noGrp="1"/>
          </p:cNvSpPr>
          <p:nvPr>
            <p:ph type="title"/>
          </p:nvPr>
        </p:nvSpPr>
        <p:spPr>
          <a:xfrm>
            <a:off x="457200" y="338328"/>
            <a:ext cx="8229600" cy="1074448"/>
          </a:xfrm>
        </p:spPr>
        <p:txBody>
          <a:bodyPr>
            <a:noAutofit/>
          </a:bodyPr>
          <a:lstStyle/>
          <a:p>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sto MT" panose="02040603050505030304" pitchFamily="18" charset="0"/>
              </a:rPr>
              <a:t>VOTRE IMPLICATION GARANTIT NOS RESULTATS </a:t>
            </a:r>
            <a:endPar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sto MT" panose="02040603050505030304" pitchFamily="18" charset="0"/>
            </a:endParaRPr>
          </a:p>
        </p:txBody>
      </p:sp>
      <p:sp>
        <p:nvSpPr>
          <p:cNvPr id="10" name="Rectangle 3"/>
          <p:cNvSpPr>
            <a:spLocks noChangeArrowheads="1"/>
          </p:cNvSpPr>
          <p:nvPr/>
        </p:nvSpPr>
        <p:spPr bwMode="auto">
          <a:xfrm>
            <a:off x="457200" y="5684012"/>
            <a:ext cx="829126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b="1" i="1" u="none" strike="noStrike" cap="none" normalizeH="0" baseline="0" dirty="0" smtClean="0">
                <a:ln>
                  <a:noFill/>
                </a:ln>
                <a:solidFill>
                  <a:srgbClr val="0070C0"/>
                </a:solidFill>
                <a:effectLst/>
                <a:latin typeface="Andalus" panose="02020603050405020304" pitchFamily="18" charset="-78"/>
                <a:ea typeface="Times New Roman" panose="02020603050405020304" pitchFamily="18" charset="0"/>
                <a:cs typeface="Andalus" panose="02020603050405020304" pitchFamily="18" charset="-78"/>
              </a:rPr>
              <a:t>L’OHADA au service</a:t>
            </a:r>
            <a:r>
              <a:rPr kumimoji="0" lang="fr-FR" altLang="fr-FR" b="1" i="1" u="none" strike="noStrike" cap="none" normalizeH="0" dirty="0" smtClean="0">
                <a:ln>
                  <a:noFill/>
                </a:ln>
                <a:solidFill>
                  <a:srgbClr val="0070C0"/>
                </a:solidFill>
                <a:effectLst/>
                <a:latin typeface="Andalus" panose="02020603050405020304" pitchFamily="18" charset="-78"/>
                <a:ea typeface="Times New Roman" panose="02020603050405020304" pitchFamily="18" charset="0"/>
                <a:cs typeface="Andalus" panose="02020603050405020304" pitchFamily="18" charset="-78"/>
              </a:rPr>
              <a:t> de l’économie et de l’entreprise : efficacité et compétitivité </a:t>
            </a:r>
            <a:endParaRPr kumimoji="0" lang="fr-FR" altLang="fr-FR" b="0" i="1" u="none" strike="noStrike" cap="none" normalizeH="0" baseline="0" dirty="0" smtClean="0">
              <a:ln>
                <a:noFill/>
              </a:ln>
              <a:solidFill>
                <a:srgbClr val="0070C0"/>
              </a:solidFill>
              <a:effectLst/>
              <a:latin typeface="Andalus" panose="02020603050405020304" pitchFamily="18" charset="-78"/>
              <a:cs typeface="Andalus" panose="02020603050405020304" pitchFamily="18" charset="-78"/>
            </a:endParaRPr>
          </a:p>
        </p:txBody>
      </p:sp>
      <p:pic>
        <p:nvPicPr>
          <p:cNvPr id="6" name="Image 11" descr="drapeaux 2"/>
          <p:cNvPicPr>
            <a:picLocks noChangeAspect="1" noChangeArrowheads="1"/>
          </p:cNvPicPr>
          <p:nvPr/>
        </p:nvPicPr>
        <p:blipFill>
          <a:blip r:embed="rId4">
            <a:lum bright="6000" contrast="-24000"/>
            <a:extLst>
              <a:ext uri="{28A0092B-C50C-407E-A947-70E740481C1C}">
                <a14:useLocalDpi xmlns:a14="http://schemas.microsoft.com/office/drawing/2010/main" val="0"/>
              </a:ext>
            </a:extLst>
          </a:blip>
          <a:srcRect/>
          <a:stretch>
            <a:fillRect/>
          </a:stretch>
        </p:blipFill>
        <p:spPr bwMode="auto">
          <a:xfrm>
            <a:off x="155576" y="6381328"/>
            <a:ext cx="8736904" cy="4543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003083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Vagues">
  <a:themeElements>
    <a:clrScheme name="Vagues">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Vagues">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Vagues">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3327</TotalTime>
  <Words>1542</Words>
  <Application>Microsoft Office PowerPoint</Application>
  <PresentationFormat>Affichage à l'écran (4:3)</PresentationFormat>
  <Paragraphs>380</Paragraphs>
  <Slides>23</Slides>
  <Notes>2</Notes>
  <HiddenSlides>0</HiddenSlides>
  <MMClips>0</MMClips>
  <ScaleCrop>false</ScaleCrop>
  <HeadingPairs>
    <vt:vector size="6" baseType="variant">
      <vt:variant>
        <vt:lpstr>Polices utilisées</vt:lpstr>
      </vt:variant>
      <vt:variant>
        <vt:i4>10</vt:i4>
      </vt:variant>
      <vt:variant>
        <vt:lpstr>Thème</vt:lpstr>
      </vt:variant>
      <vt:variant>
        <vt:i4>1</vt:i4>
      </vt:variant>
      <vt:variant>
        <vt:lpstr>Titres des diapositives</vt:lpstr>
      </vt:variant>
      <vt:variant>
        <vt:i4>23</vt:i4>
      </vt:variant>
    </vt:vector>
  </HeadingPairs>
  <TitlesOfParts>
    <vt:vector size="34" baseType="lpstr">
      <vt:lpstr>Andalus</vt:lpstr>
      <vt:lpstr>Angsana New</vt:lpstr>
      <vt:lpstr>Arial</vt:lpstr>
      <vt:lpstr>Calibri</vt:lpstr>
      <vt:lpstr>Calisto MT</vt:lpstr>
      <vt:lpstr>Cambria</vt:lpstr>
      <vt:lpstr>Candara</vt:lpstr>
      <vt:lpstr>Symbol</vt:lpstr>
      <vt:lpstr>Times New Roman</vt:lpstr>
      <vt:lpstr>Wingdings</vt:lpstr>
      <vt:lpstr>Vagues</vt:lpstr>
      <vt:lpstr>Présentation PowerPoint</vt:lpstr>
      <vt:lpstr>SOMMARY</vt:lpstr>
      <vt:lpstr>GENERAL OVERVIEW</vt:lpstr>
      <vt:lpstr>HISTORY </vt:lpstr>
      <vt:lpstr>VISION</vt:lpstr>
      <vt:lpstr>MISSIONS</vt:lpstr>
      <vt:lpstr>MISSIONS</vt:lpstr>
      <vt:lpstr>MISSIONS</vt:lpstr>
      <vt:lpstr>MANAGEMENT </vt:lpstr>
      <vt:lpstr>ORGANIGRAM</vt:lpstr>
      <vt:lpstr>TERRITORY COVERED:  THE OHADA ZONE</vt:lpstr>
      <vt:lpstr>MEMBERSHIP</vt:lpstr>
      <vt:lpstr>ACHIEVEMENTS….</vt:lpstr>
      <vt:lpstr>EXPERTISE QUALIFIEE </vt:lpstr>
      <vt:lpstr>EXPERTISE QUALIFIEE</vt:lpstr>
      <vt:lpstr>EXPERTISE QUALIFIEE</vt:lpstr>
      <vt:lpstr>PERSPECTIVES</vt:lpstr>
      <vt:lpstr>PERSPECTIVES</vt:lpstr>
      <vt:lpstr>ANTENNES </vt:lpstr>
      <vt:lpstr>PARTENAIRES</vt:lpstr>
      <vt:lpstr>PARTENAIRES</vt:lpstr>
      <vt:lpstr>L’AFRIQUE : UN POLE DE DEVELOPPEMENT ECONOMIQUE EMERGENT</vt:lpstr>
      <vt:lpstr>VOTRE IMPLICATION GARANTIT NOS RESULTATS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Pr Diffo</dc:creator>
  <cp:lastModifiedBy>HP</cp:lastModifiedBy>
  <cp:revision>282</cp:revision>
  <cp:lastPrinted>2017-01-27T12:09:12Z</cp:lastPrinted>
  <dcterms:created xsi:type="dcterms:W3CDTF">2016-12-28T12:19:42Z</dcterms:created>
  <dcterms:modified xsi:type="dcterms:W3CDTF">2017-02-01T17:35:29Z</dcterms:modified>
</cp:coreProperties>
</file>